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9" r:id="rId1"/>
  </p:sldMasterIdLst>
  <p:notesMasterIdLst>
    <p:notesMasterId r:id="rId107"/>
  </p:notesMasterIdLst>
  <p:handoutMasterIdLst>
    <p:handoutMasterId r:id="rId108"/>
  </p:handoutMasterIdLst>
  <p:sldIdLst>
    <p:sldId id="497" r:id="rId2"/>
    <p:sldId id="323" r:id="rId3"/>
    <p:sldId id="328" r:id="rId4"/>
    <p:sldId id="329" r:id="rId5"/>
    <p:sldId id="336" r:id="rId6"/>
    <p:sldId id="498" r:id="rId7"/>
    <p:sldId id="597" r:id="rId8"/>
    <p:sldId id="499" r:id="rId9"/>
    <p:sldId id="500" r:id="rId10"/>
    <p:sldId id="501" r:id="rId11"/>
    <p:sldId id="599" r:id="rId12"/>
    <p:sldId id="600" r:id="rId13"/>
    <p:sldId id="502" r:id="rId14"/>
    <p:sldId id="503" r:id="rId15"/>
    <p:sldId id="345" r:id="rId16"/>
    <p:sldId id="505" r:id="rId17"/>
    <p:sldId id="504" r:id="rId18"/>
    <p:sldId id="506" r:id="rId19"/>
    <p:sldId id="507" r:id="rId20"/>
    <p:sldId id="508" r:id="rId21"/>
    <p:sldId id="509" r:id="rId22"/>
    <p:sldId id="510" r:id="rId23"/>
    <p:sldId id="349" r:id="rId24"/>
    <p:sldId id="512" r:id="rId25"/>
    <p:sldId id="513" r:id="rId26"/>
    <p:sldId id="514" r:id="rId27"/>
    <p:sldId id="515" r:id="rId28"/>
    <p:sldId id="516" r:id="rId29"/>
    <p:sldId id="517" r:id="rId30"/>
    <p:sldId id="518" r:id="rId31"/>
    <p:sldId id="519" r:id="rId32"/>
    <p:sldId id="520" r:id="rId33"/>
    <p:sldId id="522" r:id="rId34"/>
    <p:sldId id="523" r:id="rId35"/>
    <p:sldId id="524" r:id="rId36"/>
    <p:sldId id="525" r:id="rId37"/>
    <p:sldId id="526" r:id="rId38"/>
    <p:sldId id="527" r:id="rId39"/>
    <p:sldId id="528" r:id="rId40"/>
    <p:sldId id="529" r:id="rId41"/>
    <p:sldId id="595" r:id="rId42"/>
    <p:sldId id="596" r:id="rId43"/>
    <p:sldId id="530" r:id="rId44"/>
    <p:sldId id="531" r:id="rId45"/>
    <p:sldId id="532" r:id="rId46"/>
    <p:sldId id="535" r:id="rId47"/>
    <p:sldId id="537" r:id="rId48"/>
    <p:sldId id="593" r:id="rId49"/>
    <p:sldId id="536" r:id="rId50"/>
    <p:sldId id="545" r:id="rId51"/>
    <p:sldId id="594" r:id="rId52"/>
    <p:sldId id="538" r:id="rId53"/>
    <p:sldId id="539" r:id="rId54"/>
    <p:sldId id="540" r:id="rId55"/>
    <p:sldId id="541" r:id="rId56"/>
    <p:sldId id="542" r:id="rId57"/>
    <p:sldId id="543" r:id="rId58"/>
    <p:sldId id="544" r:id="rId59"/>
    <p:sldId id="601" r:id="rId60"/>
    <p:sldId id="603" r:id="rId61"/>
    <p:sldId id="602" r:id="rId62"/>
    <p:sldId id="547" r:id="rId63"/>
    <p:sldId id="550" r:id="rId64"/>
    <p:sldId id="551" r:id="rId65"/>
    <p:sldId id="552" r:id="rId66"/>
    <p:sldId id="553" r:id="rId67"/>
    <p:sldId id="554" r:id="rId68"/>
    <p:sldId id="555" r:id="rId69"/>
    <p:sldId id="556" r:id="rId70"/>
    <p:sldId id="557" r:id="rId71"/>
    <p:sldId id="558" r:id="rId72"/>
    <p:sldId id="563" r:id="rId73"/>
    <p:sldId id="564" r:id="rId74"/>
    <p:sldId id="565" r:id="rId75"/>
    <p:sldId id="566" r:id="rId76"/>
    <p:sldId id="567" r:id="rId77"/>
    <p:sldId id="559" r:id="rId78"/>
    <p:sldId id="570" r:id="rId79"/>
    <p:sldId id="571" r:id="rId80"/>
    <p:sldId id="569" r:id="rId81"/>
    <p:sldId id="568" r:id="rId82"/>
    <p:sldId id="573" r:id="rId83"/>
    <p:sldId id="572" r:id="rId84"/>
    <p:sldId id="574" r:id="rId85"/>
    <p:sldId id="575" r:id="rId86"/>
    <p:sldId id="560" r:id="rId87"/>
    <p:sldId id="576" r:id="rId88"/>
    <p:sldId id="577" r:id="rId89"/>
    <p:sldId id="578" r:id="rId90"/>
    <p:sldId id="580" r:id="rId91"/>
    <p:sldId id="579" r:id="rId92"/>
    <p:sldId id="581" r:id="rId93"/>
    <p:sldId id="561" r:id="rId94"/>
    <p:sldId id="562" r:id="rId95"/>
    <p:sldId id="584" r:id="rId96"/>
    <p:sldId id="590" r:id="rId97"/>
    <p:sldId id="585" r:id="rId98"/>
    <p:sldId id="591" r:id="rId99"/>
    <p:sldId id="582" r:id="rId100"/>
    <p:sldId id="588" r:id="rId101"/>
    <p:sldId id="583" r:id="rId102"/>
    <p:sldId id="589" r:id="rId103"/>
    <p:sldId id="586" r:id="rId104"/>
    <p:sldId id="592" r:id="rId105"/>
    <p:sldId id="587" r:id="rId106"/>
  </p:sldIdLst>
  <p:sldSz cx="9144000" cy="6858000" type="screen4x3"/>
  <p:notesSz cx="9929813" cy="6797675"/>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758">
          <p15:clr>
            <a:srgbClr val="A4A3A4"/>
          </p15:clr>
        </p15:guide>
        <p15:guide id="2" pos="209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A541E"/>
    <a:srgbClr val="D5D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1" autoAdjust="0"/>
    <p:restoredTop sz="94629" autoAdjust="0"/>
  </p:normalViewPr>
  <p:slideViewPr>
    <p:cSldViewPr>
      <p:cViewPr>
        <p:scale>
          <a:sx n="116" d="100"/>
          <a:sy n="116" d="100"/>
        </p:scale>
        <p:origin x="-804" y="-42"/>
      </p:cViewPr>
      <p:guideLst>
        <p:guide orient="horz" pos="2160"/>
        <p:guide pos="2880"/>
      </p:guideLst>
    </p:cSldViewPr>
  </p:slideViewPr>
  <p:outlineViewPr>
    <p:cViewPr varScale="1">
      <p:scale>
        <a:sx n="170" d="200"/>
        <a:sy n="170" d="200"/>
      </p:scale>
      <p:origin x="0" y="-10906"/>
    </p:cViewPr>
  </p:outlineViewPr>
  <p:notesTextViewPr>
    <p:cViewPr>
      <p:scale>
        <a:sx n="100" d="100"/>
        <a:sy n="100" d="100"/>
      </p:scale>
      <p:origin x="0" y="0"/>
    </p:cViewPr>
  </p:notesTextViewPr>
  <p:sorterViewPr>
    <p:cViewPr>
      <p:scale>
        <a:sx n="100" d="100"/>
        <a:sy n="100" d="100"/>
      </p:scale>
      <p:origin x="0" y="-4435"/>
    </p:cViewPr>
  </p:sorterViewPr>
  <p:notesViewPr>
    <p:cSldViewPr>
      <p:cViewPr varScale="1">
        <p:scale>
          <a:sx n="86" d="100"/>
          <a:sy n="86" d="100"/>
        </p:scale>
        <p:origin x="48" y="72"/>
      </p:cViewPr>
      <p:guideLst>
        <p:guide orient="horz" pos="2758"/>
        <p:guide pos="209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3713" cy="339725"/>
          </a:xfrm>
          <a:prstGeom prst="rect">
            <a:avLst/>
          </a:prstGeom>
        </p:spPr>
        <p:txBody>
          <a:bodyPr vert="horz" lIns="91440" tIns="45720" rIns="91440" bIns="45720" rtlCol="0"/>
          <a:lstStyle>
            <a:lvl1pPr algn="l" eaLnBrk="1">
              <a:lnSpc>
                <a:spcPct val="93000"/>
              </a:lnSpc>
              <a:buClr>
                <a:srgbClr val="000000"/>
              </a:buClr>
              <a:buSzPct val="100000"/>
              <a:buFont typeface="Times New Roman" panose="02020603050405020304" pitchFamily="18" charset="0"/>
              <a:buNone/>
              <a:defRPr sz="1200">
                <a:latin typeface="Arial" charset="0"/>
              </a:defRPr>
            </a:lvl1pPr>
          </a:lstStyle>
          <a:p>
            <a:pPr>
              <a:defRPr/>
            </a:pPr>
            <a:endParaRPr lang="de-CH"/>
          </a:p>
        </p:txBody>
      </p:sp>
      <p:sp>
        <p:nvSpPr>
          <p:cNvPr id="3" name="Datumsplatzhalter 2"/>
          <p:cNvSpPr>
            <a:spLocks noGrp="1"/>
          </p:cNvSpPr>
          <p:nvPr>
            <p:ph type="dt" sz="quarter" idx="1"/>
          </p:nvPr>
        </p:nvSpPr>
        <p:spPr>
          <a:xfrm>
            <a:off x="5624513" y="0"/>
            <a:ext cx="4303712" cy="339725"/>
          </a:xfrm>
          <a:prstGeom prst="rect">
            <a:avLst/>
          </a:prstGeom>
        </p:spPr>
        <p:txBody>
          <a:bodyPr vert="horz" lIns="91440" tIns="45720" rIns="91440" bIns="45720" rtlCol="0"/>
          <a:lstStyle>
            <a:lvl1pPr algn="r" eaLnBrk="1">
              <a:lnSpc>
                <a:spcPct val="93000"/>
              </a:lnSpc>
              <a:buClr>
                <a:srgbClr val="000000"/>
              </a:buClr>
              <a:buSzPct val="100000"/>
              <a:buFont typeface="Times New Roman" panose="02020603050405020304" pitchFamily="18" charset="0"/>
              <a:buNone/>
              <a:defRPr sz="1200">
                <a:latin typeface="Arial" charset="0"/>
              </a:defRPr>
            </a:lvl1pPr>
          </a:lstStyle>
          <a:p>
            <a:pPr>
              <a:defRPr/>
            </a:pPr>
            <a:fld id="{04E08652-7973-438A-AB18-D4B6B40141EB}" type="datetimeFigureOut">
              <a:rPr lang="de-CH"/>
              <a:pPr>
                <a:defRPr/>
              </a:pPr>
              <a:t>28.06.2016</a:t>
            </a:fld>
            <a:endParaRPr lang="de-CH"/>
          </a:p>
        </p:txBody>
      </p:sp>
      <p:sp>
        <p:nvSpPr>
          <p:cNvPr id="4" name="Fußzeilenplatzhalter 3"/>
          <p:cNvSpPr>
            <a:spLocks noGrp="1"/>
          </p:cNvSpPr>
          <p:nvPr>
            <p:ph type="ftr" sz="quarter" idx="2"/>
          </p:nvPr>
        </p:nvSpPr>
        <p:spPr>
          <a:xfrm>
            <a:off x="0" y="6456363"/>
            <a:ext cx="4303713" cy="339725"/>
          </a:xfrm>
          <a:prstGeom prst="rect">
            <a:avLst/>
          </a:prstGeom>
        </p:spPr>
        <p:txBody>
          <a:bodyPr vert="horz" lIns="91440" tIns="45720" rIns="91440" bIns="45720" rtlCol="0" anchor="b"/>
          <a:lstStyle>
            <a:lvl1pPr algn="l" eaLnBrk="1">
              <a:lnSpc>
                <a:spcPct val="93000"/>
              </a:lnSpc>
              <a:buClr>
                <a:srgbClr val="000000"/>
              </a:buClr>
              <a:buSzPct val="100000"/>
              <a:buFont typeface="Times New Roman" panose="02020603050405020304" pitchFamily="18" charset="0"/>
              <a:buNone/>
              <a:defRPr sz="1200">
                <a:latin typeface="Arial" charset="0"/>
              </a:defRPr>
            </a:lvl1pPr>
          </a:lstStyle>
          <a:p>
            <a:pPr>
              <a:defRPr/>
            </a:pPr>
            <a:endParaRPr lang="de-CH"/>
          </a:p>
        </p:txBody>
      </p:sp>
      <p:sp>
        <p:nvSpPr>
          <p:cNvPr id="5" name="Foliennummernplatzhalter 4"/>
          <p:cNvSpPr>
            <a:spLocks noGrp="1"/>
          </p:cNvSpPr>
          <p:nvPr>
            <p:ph type="sldNum" sz="quarter" idx="3"/>
          </p:nvPr>
        </p:nvSpPr>
        <p:spPr>
          <a:xfrm>
            <a:off x="5624513" y="6456363"/>
            <a:ext cx="4303712" cy="339725"/>
          </a:xfrm>
          <a:prstGeom prst="rect">
            <a:avLst/>
          </a:prstGeom>
        </p:spPr>
        <p:txBody>
          <a:bodyPr vert="horz" wrap="square" lIns="91440" tIns="45720" rIns="91440" bIns="4572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lvl1pPr>
          </a:lstStyle>
          <a:p>
            <a:pPr>
              <a:defRPr/>
            </a:pPr>
            <a:fld id="{803DDAAE-3766-4650-9090-B1E8C06E39C1}" type="slidenum">
              <a:rPr lang="de-CH" altLang="de-DE"/>
              <a:pPr>
                <a:defRPr/>
              </a:pPr>
              <a:t>‹Nr.›</a:t>
            </a:fld>
            <a:endParaRPr lang="de-CH" altLang="de-DE"/>
          </a:p>
        </p:txBody>
      </p:sp>
    </p:spTree>
    <p:extLst>
      <p:ext uri="{BB962C8B-B14F-4D97-AF65-F5344CB8AC3E}">
        <p14:creationId xmlns:p14="http://schemas.microsoft.com/office/powerpoint/2010/main" val="3826321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298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pic>
      <p:sp>
        <p:nvSpPr>
          <p:cNvPr id="2051" name="Rectangle 2"/>
          <p:cNvSpPr>
            <a:spLocks noGrp="1" noRot="1" noChangeAspect="1" noChangeArrowheads="1"/>
          </p:cNvSpPr>
          <p:nvPr>
            <p:ph type="sldImg"/>
          </p:nvPr>
        </p:nvSpPr>
        <p:spPr bwMode="auto">
          <a:xfrm>
            <a:off x="3035300" y="936625"/>
            <a:ext cx="3925888"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sp>
      <p:sp>
        <p:nvSpPr>
          <p:cNvPr id="5123" name="Rectangle 3"/>
          <p:cNvSpPr>
            <a:spLocks noGrp="1" noChangeArrowheads="1"/>
          </p:cNvSpPr>
          <p:nvPr>
            <p:ph type="body"/>
          </p:nvPr>
        </p:nvSpPr>
        <p:spPr bwMode="auto">
          <a:xfrm>
            <a:off x="1209675" y="4148138"/>
            <a:ext cx="7610475" cy="1711325"/>
          </a:xfrm>
          <a:prstGeom prst="rect">
            <a:avLst/>
          </a:prstGeom>
          <a:noFill/>
          <a:ln w="25560">
            <a:noFill/>
            <a:round/>
            <a:headEnd/>
            <a:tailEnd/>
          </a:ln>
          <a:effectLst/>
        </p:spPr>
        <p:txBody>
          <a:bodyPr vert="horz" wrap="square" lIns="0" tIns="0" rIns="0" bIns="0" numCol="1" anchor="t" anchorCtr="0" compatLnSpc="1">
            <a:prstTxWarp prst="textNoShape">
              <a:avLst/>
            </a:prstTxWarp>
          </a:bodyPr>
          <a:lstStyle/>
          <a:p>
            <a:pPr lvl="0"/>
            <a:r>
              <a:rPr lang="de-CH" noProof="0" smtClean="0"/>
              <a:t>Textmasterformate durch Klicken bearbeiten</a:t>
            </a:r>
          </a:p>
          <a:p>
            <a:pPr lvl="0"/>
            <a:r>
              <a:rPr lang="de-CH" noProof="0" smtClean="0"/>
              <a:t>Zweite Ebene</a:t>
            </a:r>
          </a:p>
          <a:p>
            <a:pPr lvl="0"/>
            <a:r>
              <a:rPr lang="de-CH" noProof="0" smtClean="0"/>
              <a:t>Dritte Ebene</a:t>
            </a:r>
          </a:p>
          <a:p>
            <a:pPr lvl="0"/>
            <a:r>
              <a:rPr lang="de-CH" noProof="0" smtClean="0"/>
              <a:t>Vierte Ebene</a:t>
            </a:r>
          </a:p>
          <a:p>
            <a:pPr lvl="0"/>
            <a:r>
              <a:rPr lang="de-CH" noProof="0" smtClean="0"/>
              <a:t>Fünfte Ebene</a:t>
            </a:r>
          </a:p>
        </p:txBody>
      </p:sp>
      <p:sp>
        <p:nvSpPr>
          <p:cNvPr id="2053" name="Text Box 4"/>
          <p:cNvSpPr txBox="1">
            <a:spLocks noChangeArrowheads="1"/>
          </p:cNvSpPr>
          <p:nvPr/>
        </p:nvSpPr>
        <p:spPr bwMode="auto">
          <a:xfrm>
            <a:off x="1209675" y="6557963"/>
            <a:ext cx="46355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wrap="none" lIns="88221" tIns="44111" rIns="88221" bIns="44111"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5" name="Rectangle 5"/>
          <p:cNvSpPr>
            <a:spLocks noGrp="1" noChangeArrowheads="1"/>
          </p:cNvSpPr>
          <p:nvPr>
            <p:ph type="sldNum"/>
          </p:nvPr>
        </p:nvSpPr>
        <p:spPr bwMode="auto">
          <a:xfrm>
            <a:off x="6473825" y="6557963"/>
            <a:ext cx="3452813" cy="184150"/>
          </a:xfrm>
          <a:prstGeom prst="rect">
            <a:avLst/>
          </a:prstGeom>
          <a:noFill/>
          <a:ln w="25560">
            <a:noFill/>
            <a:round/>
            <a:headEnd/>
            <a:tailEnd/>
          </a:ln>
          <a:effectLst/>
        </p:spPr>
        <p:txBody>
          <a:bodyPr vert="horz" wrap="square" lIns="0" tIns="0" rIns="0" bIns="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696913" algn="l"/>
                <a:tab pos="1395413" algn="l"/>
                <a:tab pos="2093913" algn="l"/>
                <a:tab pos="2792413" algn="l"/>
              </a:tabLst>
              <a:defRPr sz="900">
                <a:solidFill>
                  <a:srgbClr val="000000"/>
                </a:solidFill>
              </a:defRPr>
            </a:lvl1pPr>
          </a:lstStyle>
          <a:p>
            <a:pPr>
              <a:defRPr/>
            </a:pPr>
            <a:fld id="{663ED284-C868-4F3E-A919-70A5C697C284}" type="slidenum">
              <a:rPr lang="de-CH" altLang="de-DE"/>
              <a:pPr>
                <a:defRPr/>
              </a:pPr>
              <a:t>‹Nr.›</a:t>
            </a:fld>
            <a:endParaRPr lang="de-CH" altLang="de-DE"/>
          </a:p>
        </p:txBody>
      </p:sp>
      <p:sp>
        <p:nvSpPr>
          <p:cNvPr id="2055" name="Freeform 6"/>
          <p:cNvSpPr>
            <a:spLocks noChangeArrowheads="1"/>
          </p:cNvSpPr>
          <p:nvPr/>
        </p:nvSpPr>
        <p:spPr bwMode="auto">
          <a:xfrm>
            <a:off x="0" y="6557963"/>
            <a:ext cx="9929813" cy="1587"/>
          </a:xfrm>
          <a:custGeom>
            <a:avLst/>
            <a:gdLst>
              <a:gd name="T0" fmla="*/ 2147483646 w 21600"/>
              <a:gd name="T1" fmla="*/ 0 h 21600"/>
              <a:gd name="T2" fmla="*/ 2147483646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69627600" y="10800"/>
                </a:moveTo>
                <a:lnTo>
                  <a:pt x="139255200" y="21600"/>
                </a:lnTo>
              </a:path>
            </a:pathLst>
          </a:custGeom>
          <a:noFill/>
          <a:ln w="432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88221" tIns="44111" rIns="88221" bIns="44111" anchor="ctr"/>
          <a:lstStyle/>
          <a:p>
            <a:endParaRPr lang="de-CH"/>
          </a:p>
        </p:txBody>
      </p:sp>
    </p:spTree>
    <p:extLst>
      <p:ext uri="{BB962C8B-B14F-4D97-AF65-F5344CB8AC3E}">
        <p14:creationId xmlns:p14="http://schemas.microsoft.com/office/powerpoint/2010/main" val="83304825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p:sp>
      <p:sp>
        <p:nvSpPr>
          <p:cNvPr id="5123"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lstStyle/>
          <a:p>
            <a:endParaRPr lang="de-CH" altLang="de-DE" smtClean="0">
              <a:latin typeface="Times New Roman" panose="02020603050405020304" pitchFamily="18" charset="0"/>
            </a:endParaRPr>
          </a:p>
        </p:txBody>
      </p:sp>
      <p:sp>
        <p:nvSpPr>
          <p:cNvPr id="5124" name="Foliennummernplatzhalter 3"/>
          <p:cNvSpPr>
            <a:spLocks noGrp="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9pPr>
          </a:lstStyle>
          <a:p>
            <a:pPr>
              <a:spcBef>
                <a:spcPct val="0"/>
              </a:spcBef>
            </a:pPr>
            <a:fld id="{B002558F-83C4-4611-9B93-BC930650899D}" type="slidenum">
              <a:rPr lang="de-CH" altLang="de-DE" sz="900" smtClean="0">
                <a:latin typeface="Arial" panose="020B0604020202020204" pitchFamily="34" charset="0"/>
              </a:rPr>
              <a:pPr>
                <a:spcBef>
                  <a:spcPct val="0"/>
                </a:spcBef>
              </a:pPr>
              <a:t>1</a:t>
            </a:fld>
            <a:endParaRPr lang="de-CH" altLang="de-DE" sz="900" smtClean="0">
              <a:latin typeface="Arial" panose="020B0604020202020204" pitchFamily="34" charset="0"/>
            </a:endParaRPr>
          </a:p>
        </p:txBody>
      </p:sp>
    </p:spTree>
    <p:extLst>
      <p:ext uri="{BB962C8B-B14F-4D97-AF65-F5344CB8AC3E}">
        <p14:creationId xmlns:p14="http://schemas.microsoft.com/office/powerpoint/2010/main" val="167352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idx="10"/>
          </p:nvPr>
        </p:nvSpPr>
        <p:spPr/>
        <p:txBody>
          <a:bodyPr/>
          <a:lstStyle/>
          <a:p>
            <a:pPr>
              <a:defRPr/>
            </a:pPr>
            <a:fld id="{663ED284-C868-4F3E-A919-70A5C697C284}" type="slidenum">
              <a:rPr lang="de-CH" altLang="de-DE" smtClean="0"/>
              <a:pPr>
                <a:defRPr/>
              </a:pPr>
              <a:t>24</a:t>
            </a:fld>
            <a:endParaRPr lang="de-CH" altLang="de-DE"/>
          </a:p>
        </p:txBody>
      </p:sp>
    </p:spTree>
    <p:extLst>
      <p:ext uri="{BB962C8B-B14F-4D97-AF65-F5344CB8AC3E}">
        <p14:creationId xmlns:p14="http://schemas.microsoft.com/office/powerpoint/2010/main" val="383378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p:sp>
      <p:sp>
        <p:nvSpPr>
          <p:cNvPr id="57347"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lstStyle/>
          <a:p>
            <a:endParaRPr lang="de-CH" altLang="de-DE" smtClean="0">
              <a:latin typeface="Times New Roman" panose="02020603050405020304" pitchFamily="18" charset="0"/>
            </a:endParaRPr>
          </a:p>
        </p:txBody>
      </p:sp>
      <p:sp>
        <p:nvSpPr>
          <p:cNvPr id="57348" name="Foliennummernplatzhalter 3"/>
          <p:cNvSpPr>
            <a:spLocks noGrp="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96913" algn="l"/>
                <a:tab pos="1395413" algn="l"/>
                <a:tab pos="2093913" algn="l"/>
                <a:tab pos="2792413" algn="l"/>
              </a:tabLst>
              <a:defRPr sz="1200">
                <a:solidFill>
                  <a:srgbClr val="000000"/>
                </a:solidFill>
                <a:latin typeface="Times New Roman" panose="02020603050405020304" pitchFamily="18" charset="0"/>
              </a:defRPr>
            </a:lvl9pPr>
          </a:lstStyle>
          <a:p>
            <a:pPr>
              <a:spcBef>
                <a:spcPct val="0"/>
              </a:spcBef>
            </a:pPr>
            <a:fld id="{00FC4ABD-2DCA-40AB-9E25-952322F9C0F0}" type="slidenum">
              <a:rPr lang="de-CH" altLang="de-DE" sz="900" smtClean="0">
                <a:latin typeface="Arial" panose="020B0604020202020204" pitchFamily="34" charset="0"/>
              </a:rPr>
              <a:pPr>
                <a:spcBef>
                  <a:spcPct val="0"/>
                </a:spcBef>
              </a:pPr>
              <a:t>45</a:t>
            </a:fld>
            <a:endParaRPr lang="de-CH" altLang="de-DE" sz="900" smtClean="0">
              <a:latin typeface="Arial" panose="020B0604020202020204" pitchFamily="34" charset="0"/>
            </a:endParaRPr>
          </a:p>
        </p:txBody>
      </p:sp>
    </p:spTree>
    <p:extLst>
      <p:ext uri="{BB962C8B-B14F-4D97-AF65-F5344CB8AC3E}">
        <p14:creationId xmlns:p14="http://schemas.microsoft.com/office/powerpoint/2010/main" val="97569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75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1927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91435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72944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009616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a:xfrm>
            <a:off x="628650" y="6356351"/>
            <a:ext cx="2057400" cy="365125"/>
          </a:xfrm>
          <a:prstGeom prst="rect">
            <a:avLst/>
          </a:prstGeom>
        </p:spPr>
        <p:txBody>
          <a:bodyPr/>
          <a:lstStyle/>
          <a:p>
            <a:fld id="{9DAC2879-BAED-45A4-9813-CFDD41CD2603}" type="datetimeFigureOut">
              <a:rPr lang="de-CH" smtClean="0"/>
              <a:t>28.06.2016</a:t>
            </a:fld>
            <a:endParaRPr lang="de-CH" dirty="0"/>
          </a:p>
        </p:txBody>
      </p:sp>
      <p:sp>
        <p:nvSpPr>
          <p:cNvPr id="5" name="Fußzeilenplatzhalter 4"/>
          <p:cNvSpPr>
            <a:spLocks noGrp="1"/>
          </p:cNvSpPr>
          <p:nvPr>
            <p:ph type="ftr" sz="quarter" idx="11"/>
          </p:nvPr>
        </p:nvSpPr>
        <p:spPr>
          <a:xfrm>
            <a:off x="3028950" y="6356351"/>
            <a:ext cx="3086100" cy="365125"/>
          </a:xfrm>
          <a:prstGeom prst="rect">
            <a:avLst/>
          </a:prstGeom>
        </p:spPr>
        <p:txBody>
          <a:bodyPr/>
          <a:lstStyle/>
          <a:p>
            <a:endParaRPr lang="de-CH" dirty="0"/>
          </a:p>
        </p:txBody>
      </p:sp>
      <p:sp>
        <p:nvSpPr>
          <p:cNvPr id="6" name="Foliennummernplatzhalter 5"/>
          <p:cNvSpPr>
            <a:spLocks noGrp="1"/>
          </p:cNvSpPr>
          <p:nvPr>
            <p:ph type="sldNum" sz="quarter" idx="12"/>
          </p:nvPr>
        </p:nvSpPr>
        <p:spPr>
          <a:xfrm>
            <a:off x="6457950" y="6356351"/>
            <a:ext cx="2057400" cy="365125"/>
          </a:xfrm>
          <a:prstGeom prst="rect">
            <a:avLst/>
          </a:prstGeom>
        </p:spPr>
        <p:txBody>
          <a:bodyPr/>
          <a:lstStyle/>
          <a:p>
            <a:fld id="{BC7B16E4-3688-4FDD-8307-CFC84F6176D8}" type="slidenum">
              <a:rPr lang="de-CH" smtClean="0"/>
              <a:t>‹Nr.›</a:t>
            </a:fld>
            <a:endParaRPr lang="de-CH" dirty="0"/>
          </a:p>
        </p:txBody>
      </p:sp>
    </p:spTree>
    <p:extLst>
      <p:ext uri="{BB962C8B-B14F-4D97-AF65-F5344CB8AC3E}">
        <p14:creationId xmlns:p14="http://schemas.microsoft.com/office/powerpoint/2010/main" val="103303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lgn="r">
              <a:defRPr b="1">
                <a:solidFill>
                  <a:schemeClr val="accent6"/>
                </a:solidFill>
              </a:defRPr>
            </a:lvl1pPr>
          </a:lstStyle>
          <a:p>
            <a:r>
              <a:rPr lang="de-DE" dirty="0" smtClean="0"/>
              <a:t>Titelmasterformat durch Klicken bearbeiten</a:t>
            </a:r>
            <a:endParaRPr lang="de-CH" dirty="0"/>
          </a:p>
        </p:txBody>
      </p:sp>
    </p:spTree>
    <p:extLst>
      <p:ext uri="{BB962C8B-B14F-4D97-AF65-F5344CB8AC3E}">
        <p14:creationId xmlns:p14="http://schemas.microsoft.com/office/powerpoint/2010/main" val="67480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lgn="r">
              <a:defRPr b="1">
                <a:solidFill>
                  <a:schemeClr val="accent6"/>
                </a:solidFill>
              </a:defRPr>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29184" y="1196975"/>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extLst>
      <p:ext uri="{BB962C8B-B14F-4D97-AF65-F5344CB8AC3E}">
        <p14:creationId xmlns:p14="http://schemas.microsoft.com/office/powerpoint/2010/main" val="81637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Tree>
    <p:extLst>
      <p:ext uri="{BB962C8B-B14F-4D97-AF65-F5344CB8AC3E}">
        <p14:creationId xmlns:p14="http://schemas.microsoft.com/office/powerpoint/2010/main" val="83137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45628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55841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02735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Tree>
    <p:extLst>
      <p:ext uri="{BB962C8B-B14F-4D97-AF65-F5344CB8AC3E}">
        <p14:creationId xmlns:p14="http://schemas.microsoft.com/office/powerpoint/2010/main" val="75734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7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7" descr="SVBL_Fusszeile_Kursunterlagen.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264275"/>
            <a:ext cx="61166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6" descr="Würfel.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097838" y="5891213"/>
            <a:ext cx="9048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105.xml.rels><?xml version="1.0" encoding="UTF-8" standalone="yes"?>
<Relationships xmlns="http://schemas.openxmlformats.org/package/2006/relationships"><Relationship Id="rId3" Type="http://schemas.openxmlformats.org/officeDocument/2006/relationships/hyperlink" Target="//upload.wikimedia.org/wikipedia/de/4/46/Deutsche-post-horn.svg" TargetMode="External"/><Relationship Id="rId2" Type="http://schemas.openxmlformats.org/officeDocument/2006/relationships/image" Target="../media/image86.jpeg"/><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zitate-online.de/autor/roosevelt-franklin-d/"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image" Target="../media/image22.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upload.wikimedia.org/wikipedia/commons/3/3a/Young_disraeli.jp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www.erp-selection.ch/"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de.wikipedia.org/wiki/Produktentwicklung" TargetMode="External"/><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tudis-online.de/StudInfo/Bilder/HS/67-9184-FHErfurt_MuL01500x292.jpg" TargetMode="Externa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http://uru-guru.de/wp-content/uploads/2012/06/dollar-sign-real-estate-300x300.jpg" TargetMode="Externa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hyperlink" Target="https://de.wikipedia.org/wiki/Supply-Chain-Management" TargetMode="External"/><Relationship Id="rId2" Type="http://schemas.openxmlformats.org/officeDocument/2006/relationships/hyperlink" Target="https://de.wikipedia.org/wiki/Lieferkette" TargetMode="External"/><Relationship Id="rId1" Type="http://schemas.openxmlformats.org/officeDocument/2006/relationships/slideLayout" Target="../slideLayouts/slideLayout3.xml"/><Relationship Id="rId6" Type="http://schemas.openxmlformats.org/officeDocument/2006/relationships/hyperlink" Target="https://de.wikipedia.org/wiki/Koordination" TargetMode="External"/><Relationship Id="rId5" Type="http://schemas.openxmlformats.org/officeDocument/2006/relationships/hyperlink" Target="https://de.wikipedia.org/wiki/Integration" TargetMode="External"/><Relationship Id="rId4" Type="http://schemas.openxmlformats.org/officeDocument/2006/relationships/hyperlink" Target="https://de.wikipedia.org/wiki/Risikomanagement#Supply_Risk_Management"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55.jpeg"/><Relationship Id="rId1" Type="http://schemas.openxmlformats.org/officeDocument/2006/relationships/slideLayout" Target="../slideLayouts/slideLayout3.xml"/><Relationship Id="rId4" Type="http://schemas.openxmlformats.org/officeDocument/2006/relationships/image" Target="../media/image63.jpeg"/></Relationships>
</file>

<file path=ppt/slides/_rels/slide7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55.jpeg"/><Relationship Id="rId1" Type="http://schemas.openxmlformats.org/officeDocument/2006/relationships/slideLayout" Target="../slideLayouts/slideLayout3.xml"/><Relationship Id="rId4" Type="http://schemas.openxmlformats.org/officeDocument/2006/relationships/image" Target="../media/image63.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55.jpeg"/><Relationship Id="rId1" Type="http://schemas.openxmlformats.org/officeDocument/2006/relationships/slideLayout" Target="../slideLayouts/slideLayout3.xml"/><Relationship Id="rId4" Type="http://schemas.openxmlformats.org/officeDocument/2006/relationships/image" Target="../media/image69.jpeg"/></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3.xml"/><Relationship Id="rId5" Type="http://schemas.openxmlformats.org/officeDocument/2006/relationships/image" Target="../media/image78.jpeg"/><Relationship Id="rId4" Type="http://schemas.openxmlformats.org/officeDocument/2006/relationships/image" Target="../media/image77.jpeg"/></Relationships>
</file>

<file path=ppt/slides/_rels/slide9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txBox="1">
            <a:spLocks/>
          </p:cNvSpPr>
          <p:nvPr/>
        </p:nvSpPr>
        <p:spPr bwMode="auto">
          <a:xfrm>
            <a:off x="827088" y="350043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3000"/>
              </a:lnSpc>
              <a:buClr>
                <a:srgbClr val="000000"/>
              </a:buClr>
              <a:buSzPct val="100000"/>
              <a:buFont typeface="Times New Roman" panose="02020603050405020304" pitchFamily="18" charset="0"/>
              <a:buNone/>
            </a:pPr>
            <a:r>
              <a:rPr lang="de-CH" altLang="de-DE" sz="4400" b="1">
                <a:solidFill>
                  <a:srgbClr val="2D2D8A"/>
                </a:solidFill>
              </a:rPr>
              <a:t>Logistik und </a:t>
            </a:r>
          </a:p>
          <a:p>
            <a:pPr algn="ctr">
              <a:lnSpc>
                <a:spcPct val="93000"/>
              </a:lnSpc>
              <a:buClr>
                <a:srgbClr val="000000"/>
              </a:buClr>
              <a:buSzPct val="100000"/>
              <a:buFont typeface="Times New Roman" panose="02020603050405020304" pitchFamily="18" charset="0"/>
              <a:buNone/>
            </a:pPr>
            <a:r>
              <a:rPr lang="de-CH" altLang="de-DE" sz="4400" b="1">
                <a:solidFill>
                  <a:srgbClr val="2D2D8A"/>
                </a:solidFill>
              </a:rPr>
              <a:t>Supply Chain Management</a:t>
            </a:r>
          </a:p>
        </p:txBody>
      </p:sp>
      <p:sp>
        <p:nvSpPr>
          <p:cNvPr id="4099"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DC27461D-F14A-4558-B10A-11AF5DBD85D3}" type="slidenum">
              <a:rPr lang="de-CH" altLang="de-DE"/>
              <a:pPr eaLnBrk="1">
                <a:lnSpc>
                  <a:spcPct val="93000"/>
                </a:lnSpc>
                <a:buClr>
                  <a:srgbClr val="000000"/>
                </a:buClr>
                <a:buSzPct val="100000"/>
                <a:buFont typeface="Times New Roman" panose="02020603050405020304" pitchFamily="18" charset="0"/>
                <a:buNone/>
              </a:pPr>
              <a:t>1</a:t>
            </a:fld>
            <a:endParaRPr lang="de-CH" altLang="de-DE"/>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42900"/>
            <a:ext cx="8329613" cy="2581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39750" y="882650"/>
            <a:ext cx="7993063" cy="522288"/>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ea typeface="+mn-ea"/>
                <a:cs typeface="Arial Unicode MS" charset="0"/>
              </a:rPr>
              <a:t>Logistik versus Supply Chain Management </a:t>
            </a:r>
            <a:endParaRPr lang="de-CH" sz="2800" kern="0" dirty="0">
              <a:solidFill>
                <a:srgbClr val="0070C0"/>
              </a:solidFill>
              <a:latin typeface="Arial" charset="0"/>
              <a:ea typeface="+mn-ea"/>
              <a:cs typeface="Arial Unicode MS" charset="0"/>
            </a:endParaRPr>
          </a:p>
        </p:txBody>
      </p:sp>
      <p:sp>
        <p:nvSpPr>
          <p:cNvPr id="2048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10563F91-DD99-427F-879A-339935C4DE6C}" type="slidenum">
              <a:rPr lang="de-CH" altLang="de-DE"/>
              <a:pPr eaLnBrk="1">
                <a:lnSpc>
                  <a:spcPct val="93000"/>
                </a:lnSpc>
                <a:buClr>
                  <a:srgbClr val="000000"/>
                </a:buClr>
                <a:buSzPct val="100000"/>
                <a:buFont typeface="Times New Roman" panose="02020603050405020304" pitchFamily="18" charset="0"/>
                <a:buNone/>
              </a:pPr>
              <a:t>10</a:t>
            </a:fld>
            <a:endParaRPr lang="de-CH" altLang="de-DE"/>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484313"/>
            <a:ext cx="8732837" cy="46101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95010181-5435-4930-BA5C-1D436B897E14}" type="slidenum">
              <a:rPr lang="de-CH" altLang="de-DE"/>
              <a:pPr eaLnBrk="1">
                <a:lnSpc>
                  <a:spcPct val="93000"/>
                </a:lnSpc>
                <a:buClr>
                  <a:srgbClr val="000000"/>
                </a:buClr>
                <a:buSzPct val="100000"/>
                <a:buFont typeface="Times New Roman" panose="02020603050405020304" pitchFamily="18" charset="0"/>
                <a:buNone/>
              </a:pPr>
              <a:t>100</a:t>
            </a:fld>
            <a:endParaRPr lang="de-CH" altLang="de-DE"/>
          </a:p>
        </p:txBody>
      </p:sp>
      <p:pic>
        <p:nvPicPr>
          <p:cNvPr id="114691" name="Picture 15" descr="http://www.fahrschule-schoelermann.de/upload/694646_LKW_Tan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36813"/>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16632"/>
            <a:ext cx="4608512" cy="65798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434700D1-1D53-4342-8C50-E473BC6CC1D2}" type="slidenum">
              <a:rPr lang="de-CH" altLang="de-DE"/>
              <a:pPr eaLnBrk="1">
                <a:lnSpc>
                  <a:spcPct val="93000"/>
                </a:lnSpc>
                <a:buClr>
                  <a:srgbClr val="000000"/>
                </a:buClr>
                <a:buSzPct val="100000"/>
                <a:buFont typeface="Times New Roman" panose="02020603050405020304" pitchFamily="18" charset="0"/>
                <a:buNone/>
              </a:pPr>
              <a:t>101</a:t>
            </a:fld>
            <a:endParaRPr lang="de-CH" altLang="de-DE"/>
          </a:p>
        </p:txBody>
      </p:sp>
      <p:sp>
        <p:nvSpPr>
          <p:cNvPr id="8" name="Rechteck 7"/>
          <p:cNvSpPr/>
          <p:nvPr/>
        </p:nvSpPr>
        <p:spPr>
          <a:xfrm>
            <a:off x="508000" y="890588"/>
            <a:ext cx="7880350" cy="954087"/>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26.13 Der Versand und </a:t>
            </a:r>
          </a:p>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	Ladungspapiere</a:t>
            </a:r>
          </a:p>
        </p:txBody>
      </p:sp>
      <p:sp>
        <p:nvSpPr>
          <p:cNvPr id="115716"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15717" name="Rechteck 1"/>
          <p:cNvSpPr>
            <a:spLocks noChangeArrowheads="1"/>
          </p:cNvSpPr>
          <p:nvPr/>
        </p:nvSpPr>
        <p:spPr bwMode="auto">
          <a:xfrm>
            <a:off x="508000" y="2500313"/>
            <a:ext cx="75930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b="1"/>
              <a:t>Frachtpapiere für die Seefracht (Sea Waybill)  </a:t>
            </a:r>
            <a:r>
              <a:rPr lang="de-CH" altLang="de-DE" sz="1000" b="1"/>
              <a:t>Muster 3</a:t>
            </a:r>
            <a:endParaRPr lang="de-CH" altLang="de-DE" b="1"/>
          </a:p>
          <a:p>
            <a:pPr eaLnBrk="1">
              <a:lnSpc>
                <a:spcPct val="93000"/>
              </a:lnSpc>
              <a:buClr>
                <a:srgbClr val="000000"/>
              </a:buClr>
              <a:buSzPct val="100000"/>
              <a:buFont typeface="Times New Roman" panose="02020603050405020304" pitchFamily="18" charset="0"/>
              <a:buNone/>
            </a:pPr>
            <a:endParaRPr lang="de-CH" altLang="de-DE"/>
          </a:p>
          <a:p>
            <a:pPr eaLnBrk="1">
              <a:lnSpc>
                <a:spcPct val="93000"/>
              </a:lnSpc>
              <a:buClr>
                <a:srgbClr val="000000"/>
              </a:buClr>
              <a:buSzPct val="100000"/>
              <a:buFont typeface="Times New Roman" panose="02020603050405020304" pitchFamily="18" charset="0"/>
              <a:buNone/>
            </a:pPr>
            <a:r>
              <a:rPr lang="de-CH" altLang="de-DE"/>
              <a:t>Für die Seefracht ist der so genannte See-Frachtbrief erforderlich, auch bekannt als Bill of Lading (B/L) oder Konnossement. Das Dokument muss vierfach im Original ausgefertigt werden. Wenn ein Schiff für die Seefracht gechartert wird, wird außerdem ein Charter Frachtbrief benötigt, der auch als </a:t>
            </a:r>
            <a:r>
              <a:rPr lang="de-CH" altLang="de-DE" b="1"/>
              <a:t>„Charter Party“ </a:t>
            </a:r>
            <a:r>
              <a:rPr lang="de-CH" altLang="de-DE"/>
              <a:t>bezeichnet wird. Er enthält die Vertragsbedingungen für die Charterung des Schiffs.</a:t>
            </a:r>
          </a:p>
        </p:txBody>
      </p:sp>
      <p:pic>
        <p:nvPicPr>
          <p:cNvPr id="115718" name="Picture 9" descr="http://www.punktmagazin.ch/wp-content/uploads/2010/09/No22_06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88913"/>
            <a:ext cx="23463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6ED20721-312B-4DBF-9944-95B138CCDD2A}" type="slidenum">
              <a:rPr lang="de-CH" altLang="de-DE"/>
              <a:pPr eaLnBrk="1">
                <a:lnSpc>
                  <a:spcPct val="93000"/>
                </a:lnSpc>
                <a:buClr>
                  <a:srgbClr val="000000"/>
                </a:buClr>
                <a:buSzPct val="100000"/>
                <a:buFont typeface="Times New Roman" panose="02020603050405020304" pitchFamily="18" charset="0"/>
                <a:buNone/>
              </a:pPr>
              <a:t>102</a:t>
            </a:fld>
            <a:endParaRPr lang="de-CH" altLang="de-DE"/>
          </a:p>
        </p:txBody>
      </p:sp>
      <p:pic>
        <p:nvPicPr>
          <p:cNvPr id="116739" name="Picture 9" descr="http://www.punktmagazin.ch/wp-content/uploads/2010/09/No22_06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88913"/>
            <a:ext cx="23463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640"/>
            <a:ext cx="4276775" cy="65328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36A9A515-1D8D-4964-B2CA-4B6E133FF4BB}" type="slidenum">
              <a:rPr lang="de-CH" altLang="de-DE"/>
              <a:pPr eaLnBrk="1">
                <a:lnSpc>
                  <a:spcPct val="93000"/>
                </a:lnSpc>
                <a:buClr>
                  <a:srgbClr val="000000"/>
                </a:buClr>
                <a:buSzPct val="100000"/>
                <a:buFont typeface="Times New Roman" panose="02020603050405020304" pitchFamily="18" charset="0"/>
                <a:buNone/>
              </a:pPr>
              <a:t>103</a:t>
            </a:fld>
            <a:endParaRPr lang="de-CH" altLang="de-DE"/>
          </a:p>
        </p:txBody>
      </p:sp>
      <p:sp>
        <p:nvSpPr>
          <p:cNvPr id="8" name="Rechteck 7"/>
          <p:cNvSpPr/>
          <p:nvPr/>
        </p:nvSpPr>
        <p:spPr>
          <a:xfrm>
            <a:off x="508000" y="890588"/>
            <a:ext cx="7880350" cy="954087"/>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26.13 Der Versand und </a:t>
            </a:r>
          </a:p>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	Ladungspapiere</a:t>
            </a:r>
          </a:p>
        </p:txBody>
      </p:sp>
      <p:sp>
        <p:nvSpPr>
          <p:cNvPr id="117764"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17765" name="Rechteck 1"/>
          <p:cNvSpPr>
            <a:spLocks noChangeArrowheads="1"/>
          </p:cNvSpPr>
          <p:nvPr/>
        </p:nvSpPr>
        <p:spPr bwMode="auto">
          <a:xfrm>
            <a:off x="684213" y="2500313"/>
            <a:ext cx="792003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b="1"/>
              <a:t>Combined Transport Document  (CTD) o. Multimodal Trasport Dokument (MTD) </a:t>
            </a:r>
            <a:r>
              <a:rPr lang="de-CH" altLang="de-DE" sz="1100" b="1"/>
              <a:t>Muster 2</a:t>
            </a:r>
            <a:endParaRPr lang="de-CH" altLang="de-DE" b="1"/>
          </a:p>
          <a:p>
            <a:pPr eaLnBrk="1">
              <a:lnSpc>
                <a:spcPct val="93000"/>
              </a:lnSpc>
              <a:buClr>
                <a:srgbClr val="000000"/>
              </a:buClr>
              <a:buSzPct val="100000"/>
              <a:buFont typeface="Times New Roman" panose="02020603050405020304" pitchFamily="18" charset="0"/>
              <a:buNone/>
            </a:pPr>
            <a:endParaRPr lang="de-CH" altLang="de-DE"/>
          </a:p>
          <a:p>
            <a:pPr eaLnBrk="1">
              <a:lnSpc>
                <a:spcPct val="93000"/>
              </a:lnSpc>
              <a:buClr>
                <a:srgbClr val="000000"/>
              </a:buClr>
              <a:buSzPct val="100000"/>
              <a:buFont typeface="Times New Roman" panose="02020603050405020304" pitchFamily="18" charset="0"/>
              <a:buNone/>
            </a:pPr>
            <a:r>
              <a:rPr lang="de-CH" altLang="de-DE"/>
              <a:t>Beförderungsdokument  für den kombinierten Transport. Es wird von einem Gesamtbeförderer, der auch ein Spediteur sein kann, für den kombinierten Transport ausgestellt. </a:t>
            </a:r>
          </a:p>
          <a:p>
            <a:pPr eaLnBrk="1">
              <a:lnSpc>
                <a:spcPct val="93000"/>
              </a:lnSpc>
              <a:buClr>
                <a:srgbClr val="000000"/>
              </a:buClr>
              <a:buSzPct val="100000"/>
              <a:buFont typeface="Times New Roman" panose="02020603050405020304" pitchFamily="18" charset="0"/>
              <a:buNone/>
            </a:pPr>
            <a:endParaRPr lang="de-CH" altLang="de-DE"/>
          </a:p>
          <a:p>
            <a:pPr eaLnBrk="1">
              <a:lnSpc>
                <a:spcPct val="93000"/>
              </a:lnSpc>
              <a:buClr>
                <a:srgbClr val="000000"/>
              </a:buClr>
              <a:buSzPct val="100000"/>
              <a:buFont typeface="Times New Roman" panose="02020603050405020304" pitchFamily="18" charset="0"/>
              <a:buNone/>
            </a:pPr>
            <a:r>
              <a:rPr lang="de-CH" altLang="de-DE"/>
              <a:t>Es müssen mindestens 2 verschiedene Transportmittel für den Transport der Güter verwendet werden. </a:t>
            </a:r>
          </a:p>
        </p:txBody>
      </p:sp>
      <p:pic>
        <p:nvPicPr>
          <p:cNvPr id="117766" name="Picture 9" descr="http://www.punktmagazin.ch/wp-content/uploads/2010/09/No22_06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79388"/>
            <a:ext cx="191928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15" descr="http://www.fahrschule-schoelermann.de/upload/694646_LKW_Tand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796925"/>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31DAB375-20B8-4C60-9D16-4593B2D17A92}" type="slidenum">
              <a:rPr lang="de-CH" altLang="de-DE"/>
              <a:pPr eaLnBrk="1">
                <a:lnSpc>
                  <a:spcPct val="93000"/>
                </a:lnSpc>
                <a:buClr>
                  <a:srgbClr val="000000"/>
                </a:buClr>
                <a:buSzPct val="100000"/>
                <a:buFont typeface="Times New Roman" panose="02020603050405020304" pitchFamily="18" charset="0"/>
                <a:buNone/>
              </a:pPr>
              <a:t>104</a:t>
            </a:fld>
            <a:endParaRPr lang="de-CH" altLang="de-DE"/>
          </a:p>
        </p:txBody>
      </p:sp>
      <p:pic>
        <p:nvPicPr>
          <p:cNvPr id="118787" name="Picture 9" descr="http://www.punktmagazin.ch/wp-content/uploads/2010/09/No22_06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79388"/>
            <a:ext cx="191928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Picture 15" descr="http://www.fahrschule-schoelermann.de/upload/694646_LKW_Tand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796925"/>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9479"/>
            <a:ext cx="4231825" cy="64898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FEB988D5-F608-42DF-A506-B64937D33DD2}" type="slidenum">
              <a:rPr lang="de-CH" altLang="de-DE"/>
              <a:pPr eaLnBrk="1">
                <a:lnSpc>
                  <a:spcPct val="93000"/>
                </a:lnSpc>
                <a:buClr>
                  <a:srgbClr val="000000"/>
                </a:buClr>
                <a:buSzPct val="100000"/>
                <a:buFont typeface="Times New Roman" panose="02020603050405020304" pitchFamily="18" charset="0"/>
                <a:buNone/>
              </a:pPr>
              <a:t>105</a:t>
            </a:fld>
            <a:endParaRPr lang="de-CH" altLang="de-DE"/>
          </a:p>
        </p:txBody>
      </p:sp>
      <p:sp>
        <p:nvSpPr>
          <p:cNvPr id="8" name="Rechteck 7"/>
          <p:cNvSpPr/>
          <p:nvPr/>
        </p:nvSpPr>
        <p:spPr>
          <a:xfrm>
            <a:off x="508000" y="890588"/>
            <a:ext cx="7880350" cy="954087"/>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26.13 Der Versand und </a:t>
            </a:r>
          </a:p>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	Ladungspapiere</a:t>
            </a:r>
          </a:p>
        </p:txBody>
      </p:sp>
      <p:sp>
        <p:nvSpPr>
          <p:cNvPr id="119812"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19813" name="Rechteck 1"/>
          <p:cNvSpPr>
            <a:spLocks noChangeArrowheads="1"/>
          </p:cNvSpPr>
          <p:nvPr/>
        </p:nvSpPr>
        <p:spPr bwMode="auto">
          <a:xfrm>
            <a:off x="684213" y="3068638"/>
            <a:ext cx="693578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b="1"/>
              <a:t>Posteinlieferungsschein / Kurierempfangsbestätigung</a:t>
            </a:r>
          </a:p>
          <a:p>
            <a:pPr eaLnBrk="1">
              <a:lnSpc>
                <a:spcPct val="93000"/>
              </a:lnSpc>
              <a:buClr>
                <a:srgbClr val="000000"/>
              </a:buClr>
              <a:buSzPct val="100000"/>
              <a:buFont typeface="Times New Roman" panose="02020603050405020304" pitchFamily="18" charset="0"/>
              <a:buNone/>
            </a:pPr>
            <a:endParaRPr lang="de-CH" altLang="de-DE"/>
          </a:p>
          <a:p>
            <a:pPr eaLnBrk="1">
              <a:lnSpc>
                <a:spcPct val="93000"/>
              </a:lnSpc>
              <a:buClr>
                <a:srgbClr val="000000"/>
              </a:buClr>
              <a:buSzPct val="100000"/>
              <a:buFont typeface="Times New Roman" panose="02020603050405020304" pitchFamily="18" charset="0"/>
              <a:buNone/>
            </a:pPr>
            <a:r>
              <a:rPr lang="de-CH" altLang="de-DE"/>
              <a:t>Beim Versand im Post- bzw. Kurierverkehr wird eine Posteinlieferungsschein bzw. eine Kurierempfangsbestätigung ausgestellt, die eine Empfangsbestätigung darstellt und lediglich Beweisfunktion hat.</a:t>
            </a:r>
          </a:p>
        </p:txBody>
      </p:sp>
      <p:pic>
        <p:nvPicPr>
          <p:cNvPr id="119814" name="Picture 2" descr="http://www.velokurierbern.ch/uploads/pics/floimschn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344488"/>
            <a:ext cx="146843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4" descr="Datei:Deutsche-post-hor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552450"/>
            <a:ext cx="13160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39750" y="882650"/>
            <a:ext cx="7993063" cy="522288"/>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ea typeface="+mn-ea"/>
                <a:cs typeface="Arial Unicode MS" charset="0"/>
              </a:rPr>
              <a:t>Logistik versus Supply Chain Management </a:t>
            </a:r>
            <a:endParaRPr lang="de-CH" sz="2800" kern="0" dirty="0">
              <a:solidFill>
                <a:srgbClr val="0070C0"/>
              </a:solidFill>
              <a:latin typeface="Arial" charset="0"/>
              <a:ea typeface="+mn-ea"/>
              <a:cs typeface="Arial Unicode MS" charset="0"/>
            </a:endParaRPr>
          </a:p>
        </p:txBody>
      </p:sp>
      <p:sp>
        <p:nvSpPr>
          <p:cNvPr id="2048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10563F91-DD99-427F-879A-339935C4DE6C}" type="slidenum">
              <a:rPr lang="de-CH" altLang="de-DE"/>
              <a:pPr eaLnBrk="1">
                <a:lnSpc>
                  <a:spcPct val="93000"/>
                </a:lnSpc>
                <a:buClr>
                  <a:srgbClr val="000000"/>
                </a:buClr>
                <a:buSzPct val="100000"/>
                <a:buFont typeface="Times New Roman" panose="02020603050405020304" pitchFamily="18" charset="0"/>
                <a:buNone/>
              </a:pPr>
              <a:t>11</a:t>
            </a:fld>
            <a:endParaRPr lang="de-CH" altLang="de-DE"/>
          </a:p>
        </p:txBody>
      </p:sp>
      <p:sp>
        <p:nvSpPr>
          <p:cNvPr id="2" name="Rechteck 1"/>
          <p:cNvSpPr/>
          <p:nvPr/>
        </p:nvSpPr>
        <p:spPr>
          <a:xfrm>
            <a:off x="539750" y="1700808"/>
            <a:ext cx="7776666" cy="4154984"/>
          </a:xfrm>
          <a:prstGeom prst="rect">
            <a:avLst/>
          </a:prstGeom>
        </p:spPr>
        <p:txBody>
          <a:bodyPr wrap="square">
            <a:spAutoFit/>
          </a:bodyPr>
          <a:lstStyle/>
          <a:p>
            <a:r>
              <a:rPr lang="de-CH" dirty="0" smtClean="0">
                <a:latin typeface="Verdana" panose="020B0604030504040204" pitchFamily="34" charset="0"/>
              </a:rPr>
              <a:t>Also:</a:t>
            </a:r>
          </a:p>
          <a:p>
            <a:endParaRPr lang="de-CH" dirty="0">
              <a:latin typeface="Verdana" panose="020B0604030504040204" pitchFamily="34" charset="0"/>
            </a:endParaRPr>
          </a:p>
          <a:p>
            <a:r>
              <a:rPr lang="de-CH" sz="2400" b="1" dirty="0" smtClean="0">
                <a:solidFill>
                  <a:srgbClr val="0070C0"/>
                </a:solidFill>
                <a:latin typeface="Verdana" panose="020B0604030504040204" pitchFamily="34" charset="0"/>
              </a:rPr>
              <a:t>Logistik</a:t>
            </a:r>
            <a:r>
              <a:rPr lang="de-CH" dirty="0" smtClean="0">
                <a:latin typeface="Verdana" panose="020B0604030504040204" pitchFamily="34" charset="0"/>
              </a:rPr>
              <a:t> </a:t>
            </a:r>
            <a:r>
              <a:rPr lang="de-CH" dirty="0">
                <a:latin typeface="Verdana" panose="020B0604030504040204" pitchFamily="34" charset="0"/>
              </a:rPr>
              <a:t>beschäftigt sich mit </a:t>
            </a:r>
            <a:r>
              <a:rPr lang="de-CH" b="1" dirty="0">
                <a:latin typeface="Verdana" panose="020B0604030504040204" pitchFamily="34" charset="0"/>
              </a:rPr>
              <a:t>operativen Vorgängen</a:t>
            </a:r>
            <a:r>
              <a:rPr lang="de-CH" dirty="0">
                <a:latin typeface="Verdana" panose="020B0604030504040204" pitchFamily="34" charset="0"/>
              </a:rPr>
              <a:t> und ist auf den </a:t>
            </a:r>
            <a:r>
              <a:rPr lang="de-CH" b="1" dirty="0">
                <a:latin typeface="Verdana" panose="020B0604030504040204" pitchFamily="34" charset="0"/>
              </a:rPr>
              <a:t>Waren- und Informationsfluss</a:t>
            </a:r>
            <a:r>
              <a:rPr lang="de-CH" dirty="0">
                <a:latin typeface="Verdana" panose="020B0604030504040204" pitchFamily="34" charset="0"/>
              </a:rPr>
              <a:t> innerhalb des Unternehmens bzw. auf direkt vor- und nachgelagerte Geschäftspartner fokussiert. </a:t>
            </a:r>
            <a:br>
              <a:rPr lang="de-CH" dirty="0">
                <a:latin typeface="Verdana" panose="020B0604030504040204" pitchFamily="34" charset="0"/>
              </a:rPr>
            </a:br>
            <a:r>
              <a:rPr lang="de-CH" dirty="0">
                <a:latin typeface="Verdana" panose="020B0604030504040204" pitchFamily="34" charset="0"/>
              </a:rPr>
              <a:t/>
            </a:r>
            <a:br>
              <a:rPr lang="de-CH" dirty="0">
                <a:latin typeface="Verdana" panose="020B0604030504040204" pitchFamily="34" charset="0"/>
              </a:rPr>
            </a:br>
            <a:r>
              <a:rPr lang="de-CH" sz="2400" b="1" dirty="0" smtClean="0">
                <a:solidFill>
                  <a:srgbClr val="0070C0"/>
                </a:solidFill>
                <a:latin typeface="Verdana" panose="020B0604030504040204" pitchFamily="34" charset="0"/>
              </a:rPr>
              <a:t>SCM </a:t>
            </a:r>
            <a:r>
              <a:rPr lang="de-CH" dirty="0">
                <a:latin typeface="Verdana" panose="020B0604030504040204" pitchFamily="34" charset="0"/>
              </a:rPr>
              <a:t>ist ein </a:t>
            </a:r>
            <a:r>
              <a:rPr lang="de-CH" b="1" dirty="0">
                <a:latin typeface="Verdana" panose="020B0604030504040204" pitchFamily="34" charset="0"/>
              </a:rPr>
              <a:t>strategisches Konzept</a:t>
            </a:r>
            <a:r>
              <a:rPr lang="de-CH" dirty="0">
                <a:latin typeface="Verdana" panose="020B0604030504040204" pitchFamily="34" charset="0"/>
              </a:rPr>
              <a:t>, das darauf abzielt, die Geschäftsprozesse entlang der Wertschöpfungskette und den Ressourceneinsatz möglichst effizient und kostengünstig zu gestalten. Ziel des SCM ist die intensive Zusammenarbeit zwischen allen beteiligten Betrieben zur optimalen Gestaltung aller inner- und überbetrieblichen </a:t>
            </a:r>
            <a:r>
              <a:rPr lang="de-CH" b="1" dirty="0">
                <a:latin typeface="Verdana" panose="020B0604030504040204" pitchFamily="34" charset="0"/>
              </a:rPr>
              <a:t>Waren-, Informations- und Geldflüsse</a:t>
            </a:r>
            <a:r>
              <a:rPr lang="de-CH" dirty="0">
                <a:latin typeface="Verdana" panose="020B0604030504040204" pitchFamily="34" charset="0"/>
              </a:rPr>
              <a:t>.</a:t>
            </a:r>
            <a:endParaRPr lang="de-CH" dirty="0"/>
          </a:p>
        </p:txBody>
      </p:sp>
    </p:spTree>
    <p:extLst>
      <p:ext uri="{BB962C8B-B14F-4D97-AF65-F5344CB8AC3E}">
        <p14:creationId xmlns:p14="http://schemas.microsoft.com/office/powerpoint/2010/main" val="2832033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39750" y="882650"/>
            <a:ext cx="7993063" cy="522288"/>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ea typeface="+mn-ea"/>
                <a:cs typeface="Arial Unicode MS" charset="0"/>
              </a:rPr>
              <a:t>Logistik versus Supply Chain Management </a:t>
            </a:r>
            <a:endParaRPr lang="de-CH" sz="2800" kern="0" dirty="0">
              <a:solidFill>
                <a:srgbClr val="0070C0"/>
              </a:solidFill>
              <a:latin typeface="Arial" charset="0"/>
              <a:ea typeface="+mn-ea"/>
              <a:cs typeface="Arial Unicode MS" charset="0"/>
            </a:endParaRPr>
          </a:p>
        </p:txBody>
      </p:sp>
      <p:sp>
        <p:nvSpPr>
          <p:cNvPr id="2048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10563F91-DD99-427F-879A-339935C4DE6C}" type="slidenum">
              <a:rPr lang="de-CH" altLang="de-DE"/>
              <a:pPr eaLnBrk="1">
                <a:lnSpc>
                  <a:spcPct val="93000"/>
                </a:lnSpc>
                <a:buClr>
                  <a:srgbClr val="000000"/>
                </a:buClr>
                <a:buSzPct val="100000"/>
                <a:buFont typeface="Times New Roman" panose="02020603050405020304" pitchFamily="18" charset="0"/>
                <a:buNone/>
              </a:pPr>
              <a:t>12</a:t>
            </a:fld>
            <a:endParaRPr lang="de-CH" altLang="de-DE"/>
          </a:p>
        </p:txBody>
      </p:sp>
      <p:sp>
        <p:nvSpPr>
          <p:cNvPr id="2" name="Rechteck 1"/>
          <p:cNvSpPr/>
          <p:nvPr/>
        </p:nvSpPr>
        <p:spPr>
          <a:xfrm>
            <a:off x="539750" y="1700808"/>
            <a:ext cx="7776666" cy="3970318"/>
          </a:xfrm>
          <a:prstGeom prst="rect">
            <a:avLst/>
          </a:prstGeom>
        </p:spPr>
        <p:txBody>
          <a:bodyPr wrap="square">
            <a:spAutoFit/>
          </a:bodyPr>
          <a:lstStyle/>
          <a:p>
            <a:r>
              <a:rPr lang="de-CH" b="1" i="1" dirty="0" smtClean="0">
                <a:solidFill>
                  <a:srgbClr val="0070C0"/>
                </a:solidFill>
                <a:latin typeface="Verdana" panose="020B0604030504040204" pitchFamily="34" charset="0"/>
              </a:rPr>
              <a:t>Beispiel SCM:</a:t>
            </a:r>
          </a:p>
          <a:p>
            <a:endParaRPr lang="de-CH" dirty="0">
              <a:latin typeface="Verdana" panose="020B0604030504040204" pitchFamily="34" charset="0"/>
            </a:endParaRPr>
          </a:p>
          <a:p>
            <a:r>
              <a:rPr lang="de-CH" dirty="0" smtClean="0">
                <a:latin typeface="Verdana" panose="020B0604030504040204" pitchFamily="34" charset="0"/>
              </a:rPr>
              <a:t>Am Beispiel einer 4x100m-Staffel kann die Bedeutung der SCM deutlich gemacht werden:</a:t>
            </a:r>
          </a:p>
          <a:p>
            <a:pPr marL="342900" indent="-342900">
              <a:buFont typeface="+mj-lt"/>
              <a:buAutoNum type="arabicPeriod"/>
            </a:pPr>
            <a:r>
              <a:rPr lang="de-CH" dirty="0" smtClean="0">
                <a:latin typeface="Verdana" panose="020B0604030504040204" pitchFamily="34" charset="0"/>
              </a:rPr>
              <a:t>Jeder Staffelläufer muss seine läuferischen Fähigkeiten trainieren und optimieren.</a:t>
            </a:r>
          </a:p>
          <a:p>
            <a:pPr marL="342900" indent="-342900">
              <a:buFont typeface="+mj-lt"/>
              <a:buAutoNum type="arabicPeriod"/>
            </a:pPr>
            <a:r>
              <a:rPr lang="de-CH" dirty="0" smtClean="0">
                <a:latin typeface="Verdana" panose="020B0604030504040204" pitchFamily="34" charset="0"/>
              </a:rPr>
              <a:t>Training der Stabübergabe: Ein Training der perfektionierten Stabübergabe im Wechselraum ermöglicht die Optimierung der Gesamtzeit.</a:t>
            </a:r>
          </a:p>
          <a:p>
            <a:pPr marL="342900" indent="-342900">
              <a:buFont typeface="+mj-lt"/>
              <a:buAutoNum type="arabicPeriod"/>
            </a:pPr>
            <a:endParaRPr lang="de-CH" dirty="0">
              <a:latin typeface="Verdana" panose="020B0604030504040204" pitchFamily="34" charset="0"/>
            </a:endParaRPr>
          </a:p>
          <a:p>
            <a:r>
              <a:rPr lang="de-CH" dirty="0" smtClean="0">
                <a:latin typeface="Verdana" panose="020B0604030504040204" pitchFamily="34" charset="0"/>
              </a:rPr>
              <a:t>Genauso soll es auch in der Supply Chain funktionieren. Die Güter werden im Fluss übernommen. Das übernehmende Unternehmen ist bereits vorbereitet, hat alle nötigen Informationen im Vorwege erhalten.</a:t>
            </a:r>
            <a:endParaRPr lang="de-CH" dirty="0">
              <a:latin typeface="Verdana" panose="020B0604030504040204" pitchFamily="34" charset="0"/>
            </a:endParaRPr>
          </a:p>
        </p:txBody>
      </p:sp>
    </p:spTree>
    <p:extLst>
      <p:ext uri="{BB962C8B-B14F-4D97-AF65-F5344CB8AC3E}">
        <p14:creationId xmlns:p14="http://schemas.microsoft.com/office/powerpoint/2010/main" val="914128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39750" y="882650"/>
            <a:ext cx="7993063" cy="522288"/>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ea typeface="+mn-ea"/>
                <a:cs typeface="Arial Unicode MS" charset="0"/>
              </a:rPr>
              <a:t>1.1 Herkunft des Begriffes</a:t>
            </a:r>
            <a:endParaRPr lang="de-CH" sz="2800" kern="0" dirty="0">
              <a:solidFill>
                <a:srgbClr val="0070C0"/>
              </a:solidFill>
              <a:latin typeface="Arial" charset="0"/>
              <a:ea typeface="+mn-ea"/>
              <a:cs typeface="Arial Unicode MS" charset="0"/>
            </a:endParaRPr>
          </a:p>
        </p:txBody>
      </p:sp>
      <p:sp>
        <p:nvSpPr>
          <p:cNvPr id="2150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39040613-D92E-44C2-81EC-46B54F913EFB}" type="slidenum">
              <a:rPr lang="de-CH" altLang="de-DE"/>
              <a:pPr eaLnBrk="1">
                <a:lnSpc>
                  <a:spcPct val="93000"/>
                </a:lnSpc>
                <a:buClr>
                  <a:srgbClr val="000000"/>
                </a:buClr>
                <a:buSzPct val="100000"/>
                <a:buFont typeface="Times New Roman" panose="02020603050405020304" pitchFamily="18" charset="0"/>
                <a:buNone/>
              </a:pPr>
              <a:t>13</a:t>
            </a:fld>
            <a:endParaRPr lang="de-CH" altLang="de-DE"/>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l="3699" t="4118"/>
          <a:stretch>
            <a:fillRect/>
          </a:stretch>
        </p:blipFill>
        <p:spPr bwMode="auto">
          <a:xfrm>
            <a:off x="1763713" y="1484313"/>
            <a:ext cx="4032250" cy="42640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feld 1"/>
          <p:cNvSpPr txBox="1">
            <a:spLocks noChangeArrowheads="1"/>
          </p:cNvSpPr>
          <p:nvPr/>
        </p:nvSpPr>
        <p:spPr bwMode="auto">
          <a:xfrm>
            <a:off x="7092950" y="127000"/>
            <a:ext cx="1863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9 im Skript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39750" y="882650"/>
            <a:ext cx="7993063" cy="522288"/>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ea typeface="+mn-ea"/>
                <a:cs typeface="Arial Unicode MS" charset="0"/>
              </a:rPr>
              <a:t>1.3 Definition der Logistik</a:t>
            </a:r>
            <a:endParaRPr lang="de-CH" sz="2800" kern="0" dirty="0">
              <a:solidFill>
                <a:srgbClr val="0070C0"/>
              </a:solidFill>
              <a:latin typeface="Arial" charset="0"/>
              <a:ea typeface="+mn-ea"/>
              <a:cs typeface="Arial Unicode MS" charset="0"/>
            </a:endParaRPr>
          </a:p>
        </p:txBody>
      </p:sp>
      <p:sp>
        <p:nvSpPr>
          <p:cNvPr id="2253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F3AC705-E8E7-4EE8-99B7-65247DBFA7E4}" type="slidenum">
              <a:rPr lang="de-CH" altLang="de-DE"/>
              <a:pPr eaLnBrk="1">
                <a:lnSpc>
                  <a:spcPct val="93000"/>
                </a:lnSpc>
                <a:buClr>
                  <a:srgbClr val="000000"/>
                </a:buClr>
                <a:buSzPct val="100000"/>
                <a:buFont typeface="Times New Roman" panose="02020603050405020304" pitchFamily="18" charset="0"/>
                <a:buNone/>
              </a:pPr>
              <a:t>14</a:t>
            </a:fld>
            <a:endParaRPr lang="de-CH" altLang="de-DE"/>
          </a:p>
        </p:txBody>
      </p:sp>
      <p:sp>
        <p:nvSpPr>
          <p:cNvPr id="22533" name="Textfeld 1"/>
          <p:cNvSpPr txBox="1">
            <a:spLocks noChangeArrowheads="1"/>
          </p:cNvSpPr>
          <p:nvPr/>
        </p:nvSpPr>
        <p:spPr bwMode="auto">
          <a:xfrm>
            <a:off x="7092950" y="127000"/>
            <a:ext cx="1863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9 im Skript</a:t>
            </a:r>
          </a:p>
        </p:txBody>
      </p:sp>
      <p:sp>
        <p:nvSpPr>
          <p:cNvPr id="3" name="Textfeld 2"/>
          <p:cNvSpPr txBox="1"/>
          <p:nvPr/>
        </p:nvSpPr>
        <p:spPr>
          <a:xfrm>
            <a:off x="531575" y="2132285"/>
            <a:ext cx="7776665" cy="169533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a:lnSpc>
                <a:spcPct val="93000"/>
              </a:lnSpc>
              <a:buClr>
                <a:srgbClr val="000000"/>
              </a:buClr>
              <a:buSzPct val="100000"/>
              <a:buFont typeface="Times New Roman" panose="02020603050405020304" pitchFamily="18" charset="0"/>
              <a:buNone/>
              <a:defRPr/>
            </a:pPr>
            <a:r>
              <a:rPr lang="de-CH" sz="2800" dirty="0">
                <a:solidFill>
                  <a:srgbClr val="FF0000"/>
                </a:solidFill>
              </a:rPr>
              <a:t>Logistik ist die Organisation, Planung, Steuerung, Abwicklung und Kontrolle des gesamten Warenflusses mit den damit verbundenen Informations- und Werteflüssen.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1.4 </a:t>
            </a:r>
            <a:r>
              <a:rPr lang="de-CH" sz="2800" b="1" kern="0" dirty="0" smtClean="0">
                <a:solidFill>
                  <a:srgbClr val="0070C0"/>
                </a:solidFill>
                <a:latin typeface="Arial" charset="0"/>
                <a:cs typeface="Arial Unicode MS" charset="0"/>
              </a:rPr>
              <a:t>Kontrollfragen bei Kapitel 1</a:t>
            </a:r>
            <a:endParaRPr lang="de-CH" sz="2800" b="1" kern="0" dirty="0">
              <a:solidFill>
                <a:srgbClr val="0070C0"/>
              </a:solidFill>
              <a:latin typeface="Arial" charset="0"/>
              <a:cs typeface="Arial Unicode MS" charset="0"/>
            </a:endParaRPr>
          </a:p>
        </p:txBody>
      </p:sp>
      <p:sp>
        <p:nvSpPr>
          <p:cNvPr id="3" name="Textfeld 2"/>
          <p:cNvSpPr txBox="1">
            <a:spLocks noChangeArrowheads="1"/>
          </p:cNvSpPr>
          <p:nvPr/>
        </p:nvSpPr>
        <p:spPr bwMode="auto">
          <a:xfrm>
            <a:off x="395288" y="4077072"/>
            <a:ext cx="3001143" cy="129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2800" dirty="0"/>
              <a:t>Seite 10 im Skript</a:t>
            </a:r>
          </a:p>
          <a:p>
            <a:pPr eaLnBrk="1">
              <a:lnSpc>
                <a:spcPct val="93000"/>
              </a:lnSpc>
              <a:buClr>
                <a:srgbClr val="000000"/>
              </a:buClr>
              <a:buSzPct val="100000"/>
              <a:buFont typeface="Times New Roman" panose="02020603050405020304" pitchFamily="18" charset="0"/>
              <a:buNone/>
            </a:pPr>
            <a:endParaRPr lang="de-CH" altLang="de-DE" sz="2800" dirty="0"/>
          </a:p>
          <a:p>
            <a:pPr eaLnBrk="1">
              <a:lnSpc>
                <a:spcPct val="93000"/>
              </a:lnSpc>
              <a:buClr>
                <a:srgbClr val="000000"/>
              </a:buClr>
              <a:buSzPct val="100000"/>
              <a:buFont typeface="Times New Roman" panose="02020603050405020304" pitchFamily="18" charset="0"/>
              <a:buNone/>
            </a:pPr>
            <a:r>
              <a:rPr lang="de-CH" altLang="de-DE" sz="2800" dirty="0"/>
              <a:t>10 </a:t>
            </a:r>
            <a:r>
              <a:rPr lang="de-CH" altLang="de-DE" sz="2800" dirty="0" smtClean="0"/>
              <a:t>min</a:t>
            </a:r>
            <a:endParaRPr lang="de-CH" altLang="de-DE" sz="2800" dirty="0"/>
          </a:p>
        </p:txBody>
      </p:sp>
      <p:sp>
        <p:nvSpPr>
          <p:cNvPr id="4" name="Rechteck 3"/>
          <p:cNvSpPr>
            <a:spLocks noChangeArrowheads="1"/>
          </p:cNvSpPr>
          <p:nvPr/>
        </p:nvSpPr>
        <p:spPr bwMode="auto">
          <a:xfrm>
            <a:off x="395288" y="2708920"/>
            <a:ext cx="58324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dirty="0"/>
              <a:t>„Im Leben gibt es etwas Schlimmeres als keinen Erfolg zu haben: Das ist, nichts unternommen zu haben.“ </a:t>
            </a:r>
          </a:p>
        </p:txBody>
      </p:sp>
      <p:pic>
        <p:nvPicPr>
          <p:cNvPr id="164866" name="Picture 2" descr="Franklin D. Roosevelt">
            <a:hlinkClick r:id="rId2" tooltip="Franklin D. Roosevel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611188"/>
            <a:ext cx="12954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a:spLocks noChangeArrowheads="1"/>
          </p:cNvSpPr>
          <p:nvPr/>
        </p:nvSpPr>
        <p:spPr bwMode="auto">
          <a:xfrm>
            <a:off x="6659563" y="2276475"/>
            <a:ext cx="23590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1400" b="1"/>
              <a:t>Franklin D. Roosevelt</a:t>
            </a:r>
            <a:r>
              <a:rPr lang="de-CH" altLang="de-DE" sz="1400"/>
              <a:t>, 32. Präsident der Vereinigten Staaten von Amerika</a:t>
            </a:r>
          </a:p>
        </p:txBody>
      </p:sp>
      <p:sp>
        <p:nvSpPr>
          <p:cNvPr id="2356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4C3282FA-347F-43DD-9AF9-460E1CBDF5F0}" type="slidenum">
              <a:rPr lang="de-CH" altLang="de-DE"/>
              <a:pPr eaLnBrk="1">
                <a:lnSpc>
                  <a:spcPct val="93000"/>
                </a:lnSpc>
                <a:buClr>
                  <a:srgbClr val="000000"/>
                </a:buClr>
                <a:buSzPct val="100000"/>
                <a:buFont typeface="Times New Roman" panose="02020603050405020304" pitchFamily="18" charset="0"/>
                <a:buNone/>
              </a:pPr>
              <a:t>15</a:t>
            </a:fld>
            <a:endParaRPr lang="de-CH"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4866"/>
                                        </p:tgtEl>
                                        <p:attrNameLst>
                                          <p:attrName>style.visibility</p:attrName>
                                        </p:attrNameLst>
                                      </p:cBhvr>
                                      <p:to>
                                        <p:strVal val="visible"/>
                                      </p:to>
                                    </p:set>
                                    <p:anim calcmode="lin" valueType="num">
                                      <p:cBhvr additive="base">
                                        <p:cTn id="13" dur="500" fill="hold"/>
                                        <p:tgtEl>
                                          <p:spTgt spid="164866"/>
                                        </p:tgtEl>
                                        <p:attrNameLst>
                                          <p:attrName>ppt_x</p:attrName>
                                        </p:attrNameLst>
                                      </p:cBhvr>
                                      <p:tavLst>
                                        <p:tav tm="0">
                                          <p:val>
                                            <p:strVal val="#ppt_x"/>
                                          </p:val>
                                        </p:tav>
                                        <p:tav tm="100000">
                                          <p:val>
                                            <p:strVal val="#ppt_x"/>
                                          </p:val>
                                        </p:tav>
                                      </p:tavLst>
                                    </p:anim>
                                    <p:anim calcmode="lin" valueType="num">
                                      <p:cBhvr additive="base">
                                        <p:cTn id="14" dur="500" fill="hold"/>
                                        <p:tgtEl>
                                          <p:spTgt spid="16486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2"/>
          <p:cNvSpPr>
            <a:spLocks noChangeArrowheads="1"/>
          </p:cNvSpPr>
          <p:nvPr/>
        </p:nvSpPr>
        <p:spPr bwMode="auto">
          <a:xfrm>
            <a:off x="395288" y="476250"/>
            <a:ext cx="80041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2. Aufgaben und Anforderungen</a:t>
            </a:r>
          </a:p>
        </p:txBody>
      </p:sp>
      <p:sp>
        <p:nvSpPr>
          <p:cNvPr id="24579" name="Rechteck 3"/>
          <p:cNvSpPr>
            <a:spLocks noChangeArrowheads="1"/>
          </p:cNvSpPr>
          <p:nvPr/>
        </p:nvSpPr>
        <p:spPr bwMode="auto">
          <a:xfrm>
            <a:off x="539750" y="1265238"/>
            <a:ext cx="2016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a:t>Themen:</a:t>
            </a:r>
            <a:endParaRPr lang="de-CH" altLang="de-DE" sz="2400"/>
          </a:p>
        </p:txBody>
      </p:sp>
      <p:sp>
        <p:nvSpPr>
          <p:cNvPr id="24580" name="Rechteck 4"/>
          <p:cNvSpPr>
            <a:spLocks noChangeArrowheads="1"/>
          </p:cNvSpPr>
          <p:nvPr/>
        </p:nvSpPr>
        <p:spPr bwMode="auto">
          <a:xfrm>
            <a:off x="611188" y="1827213"/>
            <a:ext cx="820896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b="1"/>
              <a:t>2.1 Aufgaben</a:t>
            </a:r>
          </a:p>
          <a:p>
            <a:pPr eaLnBrk="1">
              <a:lnSpc>
                <a:spcPct val="93000"/>
              </a:lnSpc>
              <a:buClr>
                <a:srgbClr val="000000"/>
              </a:buClr>
              <a:buSzPct val="100000"/>
              <a:buFont typeface="Times New Roman" panose="02020603050405020304" pitchFamily="18" charset="0"/>
              <a:buNone/>
            </a:pPr>
            <a:r>
              <a:rPr lang="de-CH" altLang="de-DE" sz="2800" b="1"/>
              <a:t>2.2 Logistikservice</a:t>
            </a:r>
          </a:p>
          <a:p>
            <a:pPr eaLnBrk="1">
              <a:lnSpc>
                <a:spcPct val="93000"/>
              </a:lnSpc>
              <a:buClr>
                <a:srgbClr val="000000"/>
              </a:buClr>
              <a:buSzPct val="100000"/>
              <a:buFont typeface="Times New Roman" panose="02020603050405020304" pitchFamily="18" charset="0"/>
              <a:buNone/>
            </a:pPr>
            <a:r>
              <a:rPr lang="de-CH" altLang="de-DE" sz="2800" b="1"/>
              <a:t>--    Gruppenarbeit Kosten in der Logistik</a:t>
            </a:r>
          </a:p>
          <a:p>
            <a:pPr eaLnBrk="1">
              <a:lnSpc>
                <a:spcPct val="93000"/>
              </a:lnSpc>
              <a:buClr>
                <a:srgbClr val="000000"/>
              </a:buClr>
              <a:buSzPct val="100000"/>
              <a:buFont typeface="Times New Roman" panose="02020603050405020304" pitchFamily="18" charset="0"/>
              <a:buNone/>
            </a:pPr>
            <a:r>
              <a:rPr lang="de-CH" altLang="de-DE" sz="2800" b="1"/>
              <a:t>2.3 Logistikkosten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hteck 2"/>
          <p:cNvSpPr>
            <a:spLocks noChangeArrowheads="1"/>
          </p:cNvSpPr>
          <p:nvPr/>
        </p:nvSpPr>
        <p:spPr bwMode="auto">
          <a:xfrm>
            <a:off x="395288" y="476250"/>
            <a:ext cx="32861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 Aufgaben und Anforderungen</a:t>
            </a:r>
          </a:p>
        </p:txBody>
      </p:sp>
      <p:sp>
        <p:nvSpPr>
          <p:cNvPr id="25603"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D64F5B88-1A0E-4453-B160-2363A611970D}" type="slidenum">
              <a:rPr lang="de-CH" altLang="de-DE"/>
              <a:pPr eaLnBrk="1">
                <a:lnSpc>
                  <a:spcPct val="93000"/>
                </a:lnSpc>
                <a:buClr>
                  <a:srgbClr val="000000"/>
                </a:buClr>
                <a:buSzPct val="100000"/>
                <a:buFont typeface="Times New Roman" panose="02020603050405020304" pitchFamily="18" charset="0"/>
                <a:buNone/>
              </a:pPr>
              <a:t>17</a:t>
            </a:fld>
            <a:endParaRPr lang="de-CH" altLang="de-DE"/>
          </a:p>
        </p:txBody>
      </p:sp>
      <p:sp>
        <p:nvSpPr>
          <p:cNvPr id="25604" name="Textfeld 1"/>
          <p:cNvSpPr txBox="1">
            <a:spLocks noChangeArrowheads="1"/>
          </p:cNvSpPr>
          <p:nvPr/>
        </p:nvSpPr>
        <p:spPr bwMode="auto">
          <a:xfrm>
            <a:off x="6948488" y="198438"/>
            <a:ext cx="19748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11 im Skript</a:t>
            </a:r>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2.1 Aufgabe</a:t>
            </a:r>
          </a:p>
        </p:txBody>
      </p:sp>
      <p:pic>
        <p:nvPicPr>
          <p:cNvPr id="256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588" y="1971675"/>
            <a:ext cx="4498975" cy="37607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hteck 2"/>
          <p:cNvSpPr>
            <a:spLocks noChangeArrowheads="1"/>
          </p:cNvSpPr>
          <p:nvPr/>
        </p:nvSpPr>
        <p:spPr bwMode="auto">
          <a:xfrm>
            <a:off x="395288" y="476250"/>
            <a:ext cx="32861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 Aufgaben und Anforderungen</a:t>
            </a:r>
          </a:p>
        </p:txBody>
      </p:sp>
      <p:sp>
        <p:nvSpPr>
          <p:cNvPr id="26627"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0540B64F-3983-498F-A917-8459F3C26437}" type="slidenum">
              <a:rPr lang="de-CH" altLang="de-DE"/>
              <a:pPr eaLnBrk="1">
                <a:lnSpc>
                  <a:spcPct val="93000"/>
                </a:lnSpc>
                <a:buClr>
                  <a:srgbClr val="000000"/>
                </a:buClr>
                <a:buSzPct val="100000"/>
                <a:buFont typeface="Times New Roman" panose="02020603050405020304" pitchFamily="18" charset="0"/>
                <a:buNone/>
              </a:pPr>
              <a:t>18</a:t>
            </a:fld>
            <a:endParaRPr lang="de-CH" altLang="de-DE"/>
          </a:p>
        </p:txBody>
      </p:sp>
      <p:sp>
        <p:nvSpPr>
          <p:cNvPr id="26628" name="Textfeld 1"/>
          <p:cNvSpPr txBox="1">
            <a:spLocks noChangeArrowheads="1"/>
          </p:cNvSpPr>
          <p:nvPr/>
        </p:nvSpPr>
        <p:spPr bwMode="auto">
          <a:xfrm>
            <a:off x="6526213" y="271463"/>
            <a:ext cx="23082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11-12 im Skript</a:t>
            </a:r>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2.2 Logistikservice</a:t>
            </a:r>
          </a:p>
        </p:txBody>
      </p:sp>
      <p:sp>
        <p:nvSpPr>
          <p:cNvPr id="26630" name="Textfeld 2"/>
          <p:cNvSpPr txBox="1">
            <a:spLocks noChangeArrowheads="1"/>
          </p:cNvSpPr>
          <p:nvPr/>
        </p:nvSpPr>
        <p:spPr bwMode="auto">
          <a:xfrm>
            <a:off x="1187450" y="3292475"/>
            <a:ext cx="547528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3600" dirty="0" smtClean="0"/>
              <a:t>die </a:t>
            </a:r>
            <a:r>
              <a:rPr lang="de-CH" altLang="de-DE" sz="3600" dirty="0"/>
              <a:t>Durchlaufzeit</a:t>
            </a:r>
          </a:p>
          <a:p>
            <a:pPr eaLnBrk="1">
              <a:lnSpc>
                <a:spcPct val="93000"/>
              </a:lnSpc>
              <a:buClr>
                <a:srgbClr val="000000"/>
              </a:buClr>
              <a:buSzPct val="100000"/>
              <a:buFont typeface="Arial" panose="020B0604020202020204" pitchFamily="34" charset="0"/>
              <a:buChar char="•"/>
            </a:pPr>
            <a:r>
              <a:rPr lang="de-CH" altLang="de-DE" sz="3600" dirty="0" smtClean="0"/>
              <a:t>die </a:t>
            </a:r>
            <a:r>
              <a:rPr lang="de-CH" altLang="de-DE" sz="3600" dirty="0"/>
              <a:t>Lieferzuverlässigkeit</a:t>
            </a:r>
          </a:p>
          <a:p>
            <a:pPr eaLnBrk="1">
              <a:lnSpc>
                <a:spcPct val="93000"/>
              </a:lnSpc>
              <a:buClr>
                <a:srgbClr val="000000"/>
              </a:buClr>
              <a:buSzPct val="100000"/>
              <a:buFont typeface="Arial" panose="020B0604020202020204" pitchFamily="34" charset="0"/>
              <a:buChar char="•"/>
            </a:pPr>
            <a:r>
              <a:rPr lang="de-CH" altLang="de-DE" sz="3600" dirty="0" smtClean="0"/>
              <a:t>die </a:t>
            </a:r>
            <a:r>
              <a:rPr lang="de-CH" altLang="de-DE" sz="3600" dirty="0"/>
              <a:t>Lieferflexibilität</a:t>
            </a:r>
          </a:p>
          <a:p>
            <a:pPr eaLnBrk="1">
              <a:lnSpc>
                <a:spcPct val="93000"/>
              </a:lnSpc>
              <a:buClr>
                <a:srgbClr val="000000"/>
              </a:buClr>
              <a:buSzPct val="100000"/>
              <a:buFont typeface="Arial" panose="020B0604020202020204" pitchFamily="34" charset="0"/>
              <a:buChar char="•"/>
            </a:pPr>
            <a:r>
              <a:rPr lang="de-CH" altLang="de-DE" sz="3600" dirty="0" smtClean="0"/>
              <a:t>die </a:t>
            </a:r>
            <a:r>
              <a:rPr lang="de-CH" altLang="de-DE" sz="3600" dirty="0"/>
              <a:t>Lieferbeschaffenheit</a:t>
            </a:r>
          </a:p>
        </p:txBody>
      </p:sp>
      <p:sp>
        <p:nvSpPr>
          <p:cNvPr id="26631" name="Textfeld 3"/>
          <p:cNvSpPr txBox="1">
            <a:spLocks noChangeArrowheads="1"/>
          </p:cNvSpPr>
          <p:nvPr/>
        </p:nvSpPr>
        <p:spPr bwMode="auto">
          <a:xfrm>
            <a:off x="508000" y="1773238"/>
            <a:ext cx="80962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a:t>Die Qualitätsmerkmale der Logistischen Leistungen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hteck 2"/>
          <p:cNvSpPr>
            <a:spLocks noChangeArrowheads="1"/>
          </p:cNvSpPr>
          <p:nvPr/>
        </p:nvSpPr>
        <p:spPr bwMode="auto">
          <a:xfrm>
            <a:off x="395288" y="476250"/>
            <a:ext cx="32861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 Aufgaben und Anforderungen</a:t>
            </a:r>
          </a:p>
        </p:txBody>
      </p:sp>
      <p:sp>
        <p:nvSpPr>
          <p:cNvPr id="27651"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5599FEA9-A850-4D57-94FA-21EF81C5009A}" type="slidenum">
              <a:rPr lang="de-CH" altLang="de-DE"/>
              <a:pPr eaLnBrk="1">
                <a:lnSpc>
                  <a:spcPct val="93000"/>
                </a:lnSpc>
                <a:buClr>
                  <a:srgbClr val="000000"/>
                </a:buClr>
                <a:buSzPct val="100000"/>
                <a:buFont typeface="Times New Roman" panose="02020603050405020304" pitchFamily="18" charset="0"/>
                <a:buNone/>
              </a:pPr>
              <a:t>19</a:t>
            </a:fld>
            <a:endParaRPr lang="de-CH" altLang="de-DE"/>
          </a:p>
        </p:txBody>
      </p:sp>
      <p:sp>
        <p:nvSpPr>
          <p:cNvPr id="27652" name="Textfeld 1"/>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12 im Skript</a:t>
            </a:r>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2.3 Logistikkosten</a:t>
            </a:r>
          </a:p>
        </p:txBody>
      </p:sp>
      <p:sp>
        <p:nvSpPr>
          <p:cNvPr id="27654" name="Textfeld 2"/>
          <p:cNvSpPr txBox="1">
            <a:spLocks noChangeArrowheads="1"/>
          </p:cNvSpPr>
          <p:nvPr/>
        </p:nvSpPr>
        <p:spPr bwMode="auto">
          <a:xfrm>
            <a:off x="755650" y="2060575"/>
            <a:ext cx="7713663"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3600"/>
              <a:t>Bestandeskosten (Kapitalkosten)</a:t>
            </a:r>
          </a:p>
          <a:p>
            <a:pPr eaLnBrk="1">
              <a:lnSpc>
                <a:spcPct val="93000"/>
              </a:lnSpc>
              <a:buClr>
                <a:srgbClr val="000000"/>
              </a:buClr>
              <a:buSzPct val="100000"/>
              <a:buFont typeface="Arial" panose="020B0604020202020204" pitchFamily="34" charset="0"/>
              <a:buChar char="•"/>
            </a:pPr>
            <a:r>
              <a:rPr lang="de-CH" altLang="de-DE" sz="3600"/>
              <a:t>Transportkosten (ausserbetrieblich)</a:t>
            </a:r>
          </a:p>
          <a:p>
            <a:pPr eaLnBrk="1">
              <a:lnSpc>
                <a:spcPct val="93000"/>
              </a:lnSpc>
              <a:buClr>
                <a:srgbClr val="000000"/>
              </a:buClr>
              <a:buSzPct val="100000"/>
              <a:buFont typeface="Arial" panose="020B0604020202020204" pitchFamily="34" charset="0"/>
              <a:buChar char="•"/>
            </a:pPr>
            <a:r>
              <a:rPr lang="de-CH" altLang="de-DE" sz="3600"/>
              <a:t>Transportkosten (innerbetrieblich)</a:t>
            </a:r>
          </a:p>
          <a:p>
            <a:pPr eaLnBrk="1">
              <a:lnSpc>
                <a:spcPct val="93000"/>
              </a:lnSpc>
              <a:buClr>
                <a:srgbClr val="000000"/>
              </a:buClr>
              <a:buSzPct val="100000"/>
              <a:buFont typeface="Arial" panose="020B0604020202020204" pitchFamily="34" charset="0"/>
              <a:buChar char="•"/>
            </a:pPr>
            <a:r>
              <a:rPr lang="de-CH" altLang="de-DE" sz="3600"/>
              <a:t>Raumkosten</a:t>
            </a:r>
          </a:p>
          <a:p>
            <a:pPr eaLnBrk="1">
              <a:lnSpc>
                <a:spcPct val="93000"/>
              </a:lnSpc>
              <a:buClr>
                <a:srgbClr val="000000"/>
              </a:buClr>
              <a:buSzPct val="100000"/>
              <a:buFont typeface="Arial" panose="020B0604020202020204" pitchFamily="34" charset="0"/>
              <a:buChar char="•"/>
            </a:pPr>
            <a:r>
              <a:rPr lang="de-CH" altLang="de-DE" sz="3600"/>
              <a:t>Handlingkosten</a:t>
            </a:r>
          </a:p>
          <a:p>
            <a:pPr eaLnBrk="1">
              <a:lnSpc>
                <a:spcPct val="93000"/>
              </a:lnSpc>
              <a:buClr>
                <a:srgbClr val="000000"/>
              </a:buClr>
              <a:buSzPct val="100000"/>
              <a:buFont typeface="Arial" panose="020B0604020202020204" pitchFamily="34" charset="0"/>
              <a:buChar char="•"/>
            </a:pPr>
            <a:r>
              <a:rPr lang="de-CH" altLang="de-DE" sz="3600"/>
              <a:t>IT-Kosten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11"/>
          <p:cNvSpPr>
            <a:spLocks noChangeArrowheads="1"/>
          </p:cNvSpPr>
          <p:nvPr/>
        </p:nvSpPr>
        <p:spPr bwMode="auto">
          <a:xfrm>
            <a:off x="1763713" y="476250"/>
            <a:ext cx="419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3200" b="1">
                <a:solidFill>
                  <a:srgbClr val="0070C0"/>
                </a:solidFill>
              </a:rPr>
              <a:t>Programm Kurs 7.12</a:t>
            </a:r>
            <a:endParaRPr lang="de-CH" altLang="de-DE" sz="3200">
              <a:solidFill>
                <a:srgbClr val="0070C0"/>
              </a:solidFill>
            </a:endParaRPr>
          </a:p>
        </p:txBody>
      </p:sp>
      <p:sp>
        <p:nvSpPr>
          <p:cNvPr id="10243" name="Rechteck 12"/>
          <p:cNvSpPr>
            <a:spLocks noChangeArrowheads="1"/>
          </p:cNvSpPr>
          <p:nvPr/>
        </p:nvSpPr>
        <p:spPr bwMode="auto">
          <a:xfrm>
            <a:off x="925513" y="1336675"/>
            <a:ext cx="62134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93000"/>
              </a:lnSpc>
              <a:buClr>
                <a:srgbClr val="000000"/>
              </a:buClr>
              <a:buSzPct val="100000"/>
              <a:buFont typeface="Times New Roman" panose="02020603050405020304" pitchFamily="18" charset="0"/>
              <a:buNone/>
            </a:pPr>
            <a:r>
              <a:rPr lang="de-CH" altLang="de-DE" sz="2400" b="1">
                <a:solidFill>
                  <a:srgbClr val="2D2D8A"/>
                </a:solidFill>
              </a:rPr>
              <a:t>Logistik und Supply Chain Management </a:t>
            </a:r>
            <a:r>
              <a:rPr lang="de-CH" altLang="de-DE" sz="2400" b="1">
                <a:solidFill>
                  <a:srgbClr val="000000"/>
                </a:solidFill>
              </a:rPr>
              <a:t>:</a:t>
            </a:r>
            <a:endParaRPr lang="de-CH" altLang="de-DE" sz="2400">
              <a:solidFill>
                <a:srgbClr val="000000"/>
              </a:solidFill>
            </a:endParaRPr>
          </a:p>
        </p:txBody>
      </p:sp>
      <p:sp>
        <p:nvSpPr>
          <p:cNvPr id="10244" name="Rechteck 13"/>
          <p:cNvSpPr>
            <a:spLocks noChangeArrowheads="1"/>
          </p:cNvSpPr>
          <p:nvPr/>
        </p:nvSpPr>
        <p:spPr bwMode="auto">
          <a:xfrm>
            <a:off x="1042988" y="1774825"/>
            <a:ext cx="6121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a:solidFill>
                  <a:srgbClr val="000000"/>
                </a:solidFill>
              </a:rPr>
              <a:t>Ausbildungszentrum SVBL, Rupperswil</a:t>
            </a:r>
          </a:p>
        </p:txBody>
      </p:sp>
      <p:sp>
        <p:nvSpPr>
          <p:cNvPr id="15" name="Rechteck 14"/>
          <p:cNvSpPr/>
          <p:nvPr/>
        </p:nvSpPr>
        <p:spPr>
          <a:xfrm>
            <a:off x="468313" y="2276475"/>
            <a:ext cx="7127875" cy="3698875"/>
          </a:xfrm>
          <a:prstGeom prst="rect">
            <a:avLst/>
          </a:prstGeom>
        </p:spPr>
        <p:txBody>
          <a:bodyPr>
            <a:spAutoFit/>
          </a:bodyPr>
          <a:lstStyle/>
          <a:p>
            <a:pPr marL="285750" indent="-285750" eaLnBrk="1">
              <a:lnSpc>
                <a:spcPct val="93000"/>
              </a:lnSpc>
              <a:buClr>
                <a:srgbClr val="000000"/>
              </a:buClr>
              <a:buSzPct val="100000"/>
              <a:buFontTx/>
              <a:buChar char="-"/>
              <a:defRPr/>
            </a:pPr>
            <a:r>
              <a:rPr lang="de-CH" dirty="0">
                <a:solidFill>
                  <a:prstClr val="black"/>
                </a:solidFill>
                <a:latin typeface="Arial" charset="0"/>
                <a:ea typeface="+mn-ea"/>
                <a:cs typeface="Arial Unicode MS" charset="0"/>
              </a:rPr>
              <a:t>Einleitung</a:t>
            </a:r>
          </a:p>
          <a:p>
            <a:pPr marL="285750" indent="-285750" eaLnBrk="1">
              <a:lnSpc>
                <a:spcPct val="93000"/>
              </a:lnSpc>
              <a:buClr>
                <a:srgbClr val="000000"/>
              </a:buClr>
              <a:buSzPct val="100000"/>
              <a:buFontTx/>
              <a:buChar char="-"/>
              <a:defRPr/>
            </a:pPr>
            <a:endParaRPr lang="de-CH" b="1" dirty="0">
              <a:solidFill>
                <a:srgbClr val="0070C0"/>
              </a:solidFill>
              <a:latin typeface="Arial" charset="0"/>
              <a:ea typeface="+mn-ea"/>
              <a:cs typeface="Arial Unicode MS" charset="0"/>
            </a:endParaRPr>
          </a:p>
          <a:p>
            <a:pPr marL="893763" indent="-893763" eaLnBrk="1">
              <a:lnSpc>
                <a:spcPct val="93000"/>
              </a:lnSpc>
              <a:buClr>
                <a:srgbClr val="000000"/>
              </a:buClr>
              <a:buSzPct val="100000"/>
              <a:buFont typeface="+mj-lt"/>
              <a:buAutoNum type="arabicPeriod"/>
              <a:defRPr/>
            </a:pPr>
            <a:r>
              <a:rPr lang="de-CH" b="1" dirty="0">
                <a:solidFill>
                  <a:srgbClr val="0070C0"/>
                </a:solidFill>
                <a:latin typeface="Arial" charset="0"/>
                <a:ea typeface="+mn-ea"/>
                <a:cs typeface="Arial Unicode MS" charset="0"/>
              </a:rPr>
              <a:t>Definition der Logistik</a:t>
            </a:r>
          </a:p>
          <a:p>
            <a:pPr marL="893763" indent="-893763" eaLnBrk="1">
              <a:lnSpc>
                <a:spcPct val="93000"/>
              </a:lnSpc>
              <a:buClr>
                <a:srgbClr val="000000"/>
              </a:buClr>
              <a:buSzPct val="100000"/>
              <a:buFont typeface="+mj-lt"/>
              <a:buAutoNum type="arabicPeriod"/>
              <a:defRPr/>
            </a:pPr>
            <a:r>
              <a:rPr lang="de-CH" b="1" dirty="0">
                <a:solidFill>
                  <a:srgbClr val="0070C0"/>
                </a:solidFill>
                <a:latin typeface="Arial" charset="0"/>
                <a:ea typeface="+mn-ea"/>
                <a:cs typeface="Arial Unicode MS" charset="0"/>
              </a:rPr>
              <a:t>Aufgaben und Anforderungen</a:t>
            </a:r>
          </a:p>
          <a:p>
            <a:pPr marL="893763" indent="-893763" eaLnBrk="1">
              <a:lnSpc>
                <a:spcPct val="93000"/>
              </a:lnSpc>
              <a:buClr>
                <a:srgbClr val="000000"/>
              </a:buClr>
              <a:buSzPct val="100000"/>
              <a:buFont typeface="+mj-lt"/>
              <a:buAutoNum type="arabicPeriod"/>
              <a:defRPr/>
            </a:pPr>
            <a:r>
              <a:rPr lang="de-CH" b="1" dirty="0">
                <a:solidFill>
                  <a:srgbClr val="0070C0"/>
                </a:solidFill>
                <a:latin typeface="Arial" charset="0"/>
                <a:ea typeface="+mn-ea"/>
                <a:cs typeface="Arial Unicode MS" charset="0"/>
              </a:rPr>
              <a:t>Zielsetzungen in der Logistik</a:t>
            </a:r>
          </a:p>
          <a:p>
            <a:pPr marL="893763" indent="-893763" eaLnBrk="1">
              <a:lnSpc>
                <a:spcPct val="93000"/>
              </a:lnSpc>
              <a:buClr>
                <a:srgbClr val="000000"/>
              </a:buClr>
              <a:buSzPct val="100000"/>
              <a:buFont typeface="+mj-lt"/>
              <a:buAutoNum type="arabicPeriod"/>
              <a:defRPr/>
            </a:pPr>
            <a:r>
              <a:rPr lang="de-CH" b="1" dirty="0">
                <a:solidFill>
                  <a:srgbClr val="0070C0"/>
                </a:solidFill>
                <a:latin typeface="Arial" charset="0"/>
                <a:ea typeface="+mn-ea"/>
                <a:cs typeface="Arial Unicode MS" charset="0"/>
              </a:rPr>
              <a:t>Einbindung der Logistik im Unternehmen</a:t>
            </a:r>
          </a:p>
          <a:p>
            <a:pPr marL="893763" indent="-893763" eaLnBrk="1">
              <a:lnSpc>
                <a:spcPct val="93000"/>
              </a:lnSpc>
              <a:buClr>
                <a:srgbClr val="000000"/>
              </a:buClr>
              <a:buSzPct val="100000"/>
              <a:buFont typeface="+mj-lt"/>
              <a:buAutoNum type="arabicPeriod"/>
              <a:defRPr/>
            </a:pPr>
            <a:r>
              <a:rPr lang="de-CH" b="1" dirty="0">
                <a:solidFill>
                  <a:srgbClr val="0070C0"/>
                </a:solidFill>
                <a:latin typeface="Arial" charset="0"/>
                <a:ea typeface="+mn-ea"/>
                <a:cs typeface="Arial Unicode MS" charset="0"/>
              </a:rPr>
              <a:t>Logistik – Gesamtprozess</a:t>
            </a:r>
          </a:p>
          <a:p>
            <a:pPr marL="893763" indent="-893763" eaLnBrk="1">
              <a:lnSpc>
                <a:spcPct val="93000"/>
              </a:lnSpc>
              <a:buClr>
                <a:srgbClr val="000000"/>
              </a:buClr>
              <a:buSzPct val="100000"/>
              <a:buFont typeface="+mj-lt"/>
              <a:buAutoNum type="arabicPeriod"/>
              <a:defRPr/>
            </a:pPr>
            <a:r>
              <a:rPr lang="de-CH" b="1" dirty="0">
                <a:solidFill>
                  <a:srgbClr val="0070C0"/>
                </a:solidFill>
                <a:latin typeface="Arial" charset="0"/>
                <a:ea typeface="+mn-ea"/>
                <a:cs typeface="Arial Unicode MS" charset="0"/>
              </a:rPr>
              <a:t>IT – Konzept</a:t>
            </a:r>
          </a:p>
          <a:p>
            <a:pPr marL="893763" indent="-893763" eaLnBrk="1">
              <a:lnSpc>
                <a:spcPct val="93000"/>
              </a:lnSpc>
              <a:buClr>
                <a:srgbClr val="000000"/>
              </a:buClr>
              <a:buSzPct val="100000"/>
              <a:buFont typeface="Times New Roman" pitchFamily="16" charset="0"/>
              <a:buAutoNum type="arabicPeriod"/>
              <a:defRPr/>
            </a:pPr>
            <a:r>
              <a:rPr lang="de-CH" dirty="0">
                <a:solidFill>
                  <a:prstClr val="black"/>
                </a:solidFill>
                <a:latin typeface="Arial" charset="0"/>
                <a:ea typeface="+mn-ea"/>
                <a:cs typeface="Arial Unicode MS" charset="0"/>
              </a:rPr>
              <a:t>Supply Chain Management</a:t>
            </a:r>
          </a:p>
          <a:p>
            <a:pPr eaLnBrk="1">
              <a:lnSpc>
                <a:spcPct val="93000"/>
              </a:lnSpc>
              <a:buClr>
                <a:srgbClr val="000000"/>
              </a:buClr>
              <a:buSzPct val="100000"/>
              <a:buFont typeface="Times New Roman" panose="02020603050405020304" pitchFamily="18" charset="0"/>
              <a:buNone/>
              <a:defRPr/>
            </a:pPr>
            <a:r>
              <a:rPr lang="de-CH" dirty="0">
                <a:solidFill>
                  <a:prstClr val="black"/>
                </a:solidFill>
                <a:latin typeface="Arial" charset="0"/>
                <a:ea typeface="+mn-ea"/>
                <a:cs typeface="Arial Unicode MS" charset="0"/>
              </a:rPr>
              <a:t>22.6	 	Lieferservice in der Distribution</a:t>
            </a:r>
          </a:p>
          <a:p>
            <a:pPr eaLnBrk="1">
              <a:lnSpc>
                <a:spcPct val="93000"/>
              </a:lnSpc>
              <a:buClr>
                <a:srgbClr val="000000"/>
              </a:buClr>
              <a:buSzPct val="100000"/>
              <a:buFont typeface="Times New Roman" panose="02020603050405020304" pitchFamily="18" charset="0"/>
              <a:buNone/>
              <a:defRPr/>
            </a:pPr>
            <a:r>
              <a:rPr lang="de-CH" dirty="0">
                <a:solidFill>
                  <a:prstClr val="black"/>
                </a:solidFill>
                <a:latin typeface="Arial" charset="0"/>
                <a:ea typeface="+mn-ea"/>
                <a:cs typeface="Arial Unicode MS" charset="0"/>
              </a:rPr>
              <a:t>26.10	Der Internationale Güterverkehr</a:t>
            </a:r>
          </a:p>
          <a:p>
            <a:pPr eaLnBrk="1">
              <a:lnSpc>
                <a:spcPct val="93000"/>
              </a:lnSpc>
              <a:buClr>
                <a:srgbClr val="000000"/>
              </a:buClr>
              <a:buSzPct val="100000"/>
              <a:buFont typeface="Times New Roman" panose="02020603050405020304" pitchFamily="18" charset="0"/>
              <a:buNone/>
              <a:defRPr/>
            </a:pPr>
            <a:r>
              <a:rPr lang="de-CH" dirty="0">
                <a:solidFill>
                  <a:prstClr val="black"/>
                </a:solidFill>
                <a:latin typeface="Arial" charset="0"/>
                <a:ea typeface="+mn-ea"/>
                <a:cs typeface="Arial Unicode MS" charset="0"/>
              </a:rPr>
              <a:t>26.11	Die Elektronische Verzollung (e-</a:t>
            </a:r>
            <a:r>
              <a:rPr lang="de-CH" dirty="0" err="1">
                <a:solidFill>
                  <a:prstClr val="black"/>
                </a:solidFill>
                <a:latin typeface="Arial" charset="0"/>
                <a:ea typeface="+mn-ea"/>
                <a:cs typeface="Arial Unicode MS" charset="0"/>
              </a:rPr>
              <a:t>dec</a:t>
            </a:r>
            <a:r>
              <a:rPr lang="de-CH" dirty="0">
                <a:solidFill>
                  <a:prstClr val="black"/>
                </a:solidFill>
                <a:latin typeface="Arial" charset="0"/>
                <a:ea typeface="+mn-ea"/>
                <a:cs typeface="Arial Unicode MS" charset="0"/>
              </a:rPr>
              <a:t>)</a:t>
            </a:r>
          </a:p>
          <a:p>
            <a:pPr eaLnBrk="1">
              <a:lnSpc>
                <a:spcPct val="93000"/>
              </a:lnSpc>
              <a:buClr>
                <a:srgbClr val="000000"/>
              </a:buClr>
              <a:buSzPct val="100000"/>
              <a:buFont typeface="Times New Roman" panose="02020603050405020304" pitchFamily="18" charset="0"/>
              <a:buNone/>
              <a:defRPr/>
            </a:pPr>
            <a:r>
              <a:rPr lang="de-CH" dirty="0">
                <a:solidFill>
                  <a:prstClr val="black"/>
                </a:solidFill>
                <a:latin typeface="Arial" charset="0"/>
                <a:ea typeface="+mn-ea"/>
                <a:cs typeface="Arial Unicode MS" charset="0"/>
              </a:rPr>
              <a:t>26.12	Die Incoterms (Lieferbedingungen)</a:t>
            </a:r>
          </a:p>
          <a:p>
            <a:pPr eaLnBrk="1">
              <a:lnSpc>
                <a:spcPct val="93000"/>
              </a:lnSpc>
              <a:buClr>
                <a:srgbClr val="000000"/>
              </a:buClr>
              <a:buSzPct val="100000"/>
              <a:buFont typeface="Times New Roman" panose="02020603050405020304" pitchFamily="18" charset="0"/>
              <a:buNone/>
              <a:defRPr/>
            </a:pPr>
            <a:r>
              <a:rPr lang="de-CH" dirty="0">
                <a:solidFill>
                  <a:prstClr val="black"/>
                </a:solidFill>
                <a:latin typeface="Arial" charset="0"/>
                <a:ea typeface="+mn-ea"/>
                <a:cs typeface="Arial Unicode MS" charset="0"/>
              </a:rPr>
              <a:t>26.13	Der Versand und Ladungspapiere</a:t>
            </a:r>
          </a:p>
        </p:txBody>
      </p:sp>
      <p:sp>
        <p:nvSpPr>
          <p:cNvPr id="1024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C4DEA0F5-CCC6-48B8-AF19-9FA47ADB441E}" type="slidenum">
              <a:rPr lang="de-CH" altLang="de-DE"/>
              <a:pPr eaLnBrk="1">
                <a:lnSpc>
                  <a:spcPct val="93000"/>
                </a:lnSpc>
                <a:buClr>
                  <a:srgbClr val="000000"/>
                </a:buClr>
                <a:buSzPct val="100000"/>
                <a:buFont typeface="Times New Roman" panose="02020603050405020304" pitchFamily="18" charset="0"/>
                <a:buNone/>
              </a:pPr>
              <a:t>2</a:t>
            </a:fld>
            <a:endParaRPr lang="de-CH" alt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39750" y="882650"/>
            <a:ext cx="5111750" cy="584775"/>
          </a:xfrm>
          <a:prstGeom prst="rect">
            <a:avLst/>
          </a:prstGeom>
        </p:spPr>
        <p:txBody>
          <a:bodyPr>
            <a:spAutoFit/>
          </a:bodyPr>
          <a:lstStyle/>
          <a:p>
            <a:pPr defTabSz="914400" eaLnBrk="1" fontAlgn="auto" hangingPunct="1">
              <a:spcBef>
                <a:spcPts val="0"/>
              </a:spcBef>
              <a:spcAft>
                <a:spcPts val="0"/>
              </a:spcAft>
              <a:defRPr/>
            </a:pPr>
            <a:r>
              <a:rPr lang="de-CH" sz="3200" b="1" i="1" kern="0" dirty="0" smtClean="0">
                <a:solidFill>
                  <a:srgbClr val="0070C0"/>
                </a:solidFill>
                <a:latin typeface="Arial" charset="0"/>
                <a:ea typeface="+mn-ea"/>
                <a:cs typeface="Arial Unicode MS" charset="0"/>
              </a:rPr>
              <a:t>Gruppenarbeit</a:t>
            </a:r>
            <a:endParaRPr lang="de-CH" sz="3200" i="1" kern="0" dirty="0">
              <a:solidFill>
                <a:srgbClr val="0070C0"/>
              </a:solidFill>
              <a:latin typeface="Arial" charset="0"/>
              <a:ea typeface="+mn-ea"/>
              <a:cs typeface="Arial Unicode MS" charset="0"/>
            </a:endParaRPr>
          </a:p>
        </p:txBody>
      </p:sp>
      <p:sp>
        <p:nvSpPr>
          <p:cNvPr id="8" name="Rechteck 7"/>
          <p:cNvSpPr/>
          <p:nvPr/>
        </p:nvSpPr>
        <p:spPr>
          <a:xfrm>
            <a:off x="542925" y="2205038"/>
            <a:ext cx="6913563" cy="1938337"/>
          </a:xfrm>
          <a:prstGeom prst="rect">
            <a:avLst/>
          </a:prstGeom>
        </p:spPr>
        <p:txBody>
          <a:bodyPr>
            <a:spAutoFit/>
          </a:bodyPr>
          <a:lstStyle/>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ea typeface="+mn-ea"/>
                <a:cs typeface="Arial Unicode MS" charset="0"/>
              </a:rPr>
              <a:t>Teilen sie die Kosten «ihrer Flüsse» zu. </a:t>
            </a:r>
          </a:p>
          <a:p>
            <a:pPr defTabSz="914400" eaLnBrk="1" fontAlgn="auto" hangingPunct="1">
              <a:spcBef>
                <a:spcPts val="0"/>
              </a:spcBef>
              <a:spcAft>
                <a:spcPts val="0"/>
              </a:spcAft>
              <a:buFont typeface="Times New Roman" panose="02020603050405020304" pitchFamily="18" charset="0"/>
              <a:buNone/>
              <a:defRPr/>
            </a:pPr>
            <a:endParaRPr lang="de-CH" sz="2400" b="1" kern="0" dirty="0">
              <a:solidFill>
                <a:sysClr val="windowText" lastClr="000000"/>
              </a:solidFill>
              <a:latin typeface="Arial" charset="0"/>
              <a:ea typeface="+mn-ea"/>
              <a:cs typeface="Arial Unicode MS" charset="0"/>
            </a:endParaRPr>
          </a:p>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cs typeface="Arial Unicode MS" charset="0"/>
              </a:rPr>
              <a:t>Zeit für erarbeiten: 	10 Min</a:t>
            </a:r>
          </a:p>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cs typeface="Arial Unicode MS" charset="0"/>
              </a:rPr>
              <a:t>Zeit für Präsentation:	3-4 Min</a:t>
            </a:r>
          </a:p>
          <a:p>
            <a:pPr defTabSz="914400" eaLnBrk="1" fontAlgn="auto" hangingPunct="1">
              <a:spcBef>
                <a:spcPts val="0"/>
              </a:spcBef>
              <a:spcAft>
                <a:spcPts val="0"/>
              </a:spcAft>
              <a:buFont typeface="Times New Roman" panose="02020603050405020304" pitchFamily="18" charset="0"/>
              <a:buNone/>
              <a:defRPr/>
            </a:pPr>
            <a:endParaRPr lang="de-CH" sz="2400" b="1" kern="0" dirty="0">
              <a:solidFill>
                <a:sysClr val="windowText" lastClr="000000"/>
              </a:solidFill>
              <a:latin typeface="Arial" charset="0"/>
              <a:ea typeface="+mn-ea"/>
              <a:cs typeface="Arial Unicode MS" charset="0"/>
            </a:endParaRPr>
          </a:p>
        </p:txBody>
      </p:sp>
      <p:pic>
        <p:nvPicPr>
          <p:cNvPr id="28676" name="Picture 2" descr="http://www.schule.at/dl/8660/img/Gruppenarbe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338138"/>
            <a:ext cx="1495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D80AB6CF-3486-45D8-9021-6AC5C28DB3BC}" type="slidenum">
              <a:rPr lang="de-CH" altLang="de-DE"/>
              <a:pPr eaLnBrk="1">
                <a:lnSpc>
                  <a:spcPct val="93000"/>
                </a:lnSpc>
                <a:buClr>
                  <a:srgbClr val="000000"/>
                </a:buClr>
                <a:buSzPct val="100000"/>
                <a:buFont typeface="Times New Roman" panose="02020603050405020304" pitchFamily="18" charset="0"/>
                <a:buNone/>
              </a:pPr>
              <a:t>20</a:t>
            </a:fld>
            <a:endParaRPr lang="de-CH" altLang="de-DE"/>
          </a:p>
        </p:txBody>
      </p:sp>
      <p:sp>
        <p:nvSpPr>
          <p:cNvPr id="28678" name="Rechteck 2"/>
          <p:cNvSpPr>
            <a:spLocks noChangeArrowheads="1"/>
          </p:cNvSpPr>
          <p:nvPr/>
        </p:nvSpPr>
        <p:spPr bwMode="auto">
          <a:xfrm>
            <a:off x="395288" y="476250"/>
            <a:ext cx="32861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 Aufgaben und Anforderungen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08000" y="890588"/>
            <a:ext cx="5576888" cy="523220"/>
          </a:xfrm>
          <a:prstGeom prst="rect">
            <a:avLst/>
          </a:prstGeom>
        </p:spPr>
        <p:txBody>
          <a:bodyPr wrap="square">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2.4 </a:t>
            </a:r>
            <a:r>
              <a:rPr lang="de-CH" sz="2800" b="1" kern="0" dirty="0" smtClean="0">
                <a:solidFill>
                  <a:srgbClr val="0070C0"/>
                </a:solidFill>
                <a:latin typeface="Arial" charset="0"/>
                <a:cs typeface="Arial Unicode MS" charset="0"/>
              </a:rPr>
              <a:t>Kontrollfragen bei Kapitel 2</a:t>
            </a:r>
            <a:endParaRPr lang="de-CH" sz="2800" b="1" kern="0" dirty="0">
              <a:solidFill>
                <a:srgbClr val="0070C0"/>
              </a:solidFill>
              <a:latin typeface="Arial" charset="0"/>
              <a:cs typeface="Arial Unicode MS" charset="0"/>
            </a:endParaRPr>
          </a:p>
        </p:txBody>
      </p:sp>
      <p:sp>
        <p:nvSpPr>
          <p:cNvPr id="3" name="Textfeld 2"/>
          <p:cNvSpPr txBox="1">
            <a:spLocks noChangeArrowheads="1"/>
          </p:cNvSpPr>
          <p:nvPr/>
        </p:nvSpPr>
        <p:spPr bwMode="auto">
          <a:xfrm>
            <a:off x="395288" y="3429000"/>
            <a:ext cx="6157912" cy="18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dirty="0">
                <a:solidFill>
                  <a:srgbClr val="000000"/>
                </a:solidFill>
              </a:rPr>
              <a:t>Seite 12 im Skript</a:t>
            </a:r>
          </a:p>
          <a:p>
            <a:pPr eaLnBrk="1">
              <a:lnSpc>
                <a:spcPct val="93000"/>
              </a:lnSpc>
              <a:buClr>
                <a:srgbClr val="000000"/>
              </a:buClr>
              <a:buSzPct val="100000"/>
              <a:buFont typeface="Times New Roman" panose="02020603050405020304" pitchFamily="18" charset="0"/>
              <a:buNone/>
            </a:pPr>
            <a:endParaRPr lang="de-CH" altLang="de-DE" sz="2800" dirty="0">
              <a:solidFill>
                <a:srgbClr val="000000"/>
              </a:solidFill>
            </a:endParaRPr>
          </a:p>
          <a:p>
            <a:pPr eaLnBrk="1">
              <a:lnSpc>
                <a:spcPct val="93000"/>
              </a:lnSpc>
              <a:buClr>
                <a:srgbClr val="000000"/>
              </a:buClr>
              <a:buSzPct val="100000"/>
              <a:buFont typeface="Times New Roman" panose="02020603050405020304" pitchFamily="18" charset="0"/>
              <a:buNone/>
            </a:pPr>
            <a:r>
              <a:rPr lang="de-CH" altLang="de-DE" sz="2800" dirty="0">
                <a:solidFill>
                  <a:srgbClr val="000000"/>
                </a:solidFill>
              </a:rPr>
              <a:t>20 min</a:t>
            </a:r>
          </a:p>
          <a:p>
            <a:pPr eaLnBrk="1">
              <a:lnSpc>
                <a:spcPct val="93000"/>
              </a:lnSpc>
              <a:buClr>
                <a:srgbClr val="000000"/>
              </a:buClr>
              <a:buSzPct val="100000"/>
              <a:buFont typeface="Times New Roman" panose="02020603050405020304" pitchFamily="18" charset="0"/>
              <a:buNone/>
            </a:pPr>
            <a:endParaRPr lang="de-CH" altLang="de-DE" sz="4000" dirty="0">
              <a:solidFill>
                <a:srgbClr val="000000"/>
              </a:solidFill>
            </a:endParaRPr>
          </a:p>
        </p:txBody>
      </p:sp>
      <p:sp>
        <p:nvSpPr>
          <p:cNvPr id="29700" name="Rechteck 5"/>
          <p:cNvSpPr>
            <a:spLocks noChangeArrowheads="1"/>
          </p:cNvSpPr>
          <p:nvPr/>
        </p:nvSpPr>
        <p:spPr bwMode="auto">
          <a:xfrm>
            <a:off x="6249988" y="2035175"/>
            <a:ext cx="2289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solidFill>
                  <a:srgbClr val="000000"/>
                </a:solidFill>
              </a:rPr>
              <a:t>Thomas Alva Edison</a:t>
            </a:r>
          </a:p>
        </p:txBody>
      </p:sp>
      <p:pic>
        <p:nvPicPr>
          <p:cNvPr id="29701" name="Picture 3" descr="/x/detai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33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x/boo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Su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hteck 1"/>
          <p:cNvSpPr>
            <a:spLocks noChangeArrowheads="1"/>
          </p:cNvSpPr>
          <p:nvPr/>
        </p:nvSpPr>
        <p:spPr bwMode="auto">
          <a:xfrm>
            <a:off x="395288" y="2237072"/>
            <a:ext cx="568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dirty="0"/>
              <a:t>’’ Erfolg hat nur, wer etwas tut, während er auf den   Erfolg wartet.‘‘</a:t>
            </a:r>
          </a:p>
        </p:txBody>
      </p:sp>
      <p:pic>
        <p:nvPicPr>
          <p:cNvPr id="29705" name="Picture 14" descr="http://avg-trier.de/experimentell/PHYSIKER/EDISON/EdisonGraphi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228600"/>
            <a:ext cx="13525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A76D37C4-7249-4B48-90A5-539CE4770809}" type="slidenum">
              <a:rPr lang="de-CH" altLang="de-DE"/>
              <a:pPr eaLnBrk="1">
                <a:lnSpc>
                  <a:spcPct val="93000"/>
                </a:lnSpc>
                <a:buClr>
                  <a:srgbClr val="000000"/>
                </a:buClr>
                <a:buSzPct val="100000"/>
                <a:buFont typeface="Times New Roman" panose="02020603050405020304" pitchFamily="18" charset="0"/>
                <a:buNone/>
              </a:pPr>
              <a:t>21</a:t>
            </a:fld>
            <a:endParaRPr lang="de-CH" altLang="de-DE"/>
          </a:p>
        </p:txBody>
      </p:sp>
      <p:sp>
        <p:nvSpPr>
          <p:cNvPr id="29707" name="Rechteck 2"/>
          <p:cNvSpPr>
            <a:spLocks noChangeArrowheads="1"/>
          </p:cNvSpPr>
          <p:nvPr/>
        </p:nvSpPr>
        <p:spPr bwMode="auto">
          <a:xfrm>
            <a:off x="395288" y="476250"/>
            <a:ext cx="32861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 Aufgaben und Anforderungen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hteck 2"/>
          <p:cNvSpPr>
            <a:spLocks noChangeArrowheads="1"/>
          </p:cNvSpPr>
          <p:nvPr/>
        </p:nvSpPr>
        <p:spPr bwMode="auto">
          <a:xfrm>
            <a:off x="395288" y="476250"/>
            <a:ext cx="722153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3. Zielsetzung in der Logistik</a:t>
            </a:r>
          </a:p>
        </p:txBody>
      </p:sp>
      <p:sp>
        <p:nvSpPr>
          <p:cNvPr id="30723" name="Rechteck 3"/>
          <p:cNvSpPr>
            <a:spLocks noChangeArrowheads="1"/>
          </p:cNvSpPr>
          <p:nvPr/>
        </p:nvSpPr>
        <p:spPr bwMode="auto">
          <a:xfrm>
            <a:off x="539750" y="1265238"/>
            <a:ext cx="2016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a:t>Themen:</a:t>
            </a:r>
            <a:endParaRPr lang="de-CH" altLang="de-DE" sz="2400"/>
          </a:p>
        </p:txBody>
      </p:sp>
      <p:sp>
        <p:nvSpPr>
          <p:cNvPr id="30724" name="Rechteck 4"/>
          <p:cNvSpPr>
            <a:spLocks noChangeArrowheads="1"/>
          </p:cNvSpPr>
          <p:nvPr/>
        </p:nvSpPr>
        <p:spPr bwMode="auto">
          <a:xfrm>
            <a:off x="611188" y="1827213"/>
            <a:ext cx="8208962"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b="1" dirty="0"/>
              <a:t>--    	Ziele richtig </a:t>
            </a:r>
            <a:r>
              <a:rPr lang="de-CH" altLang="de-DE" sz="2800" b="1" dirty="0" smtClean="0"/>
              <a:t>setzen </a:t>
            </a:r>
            <a:r>
              <a:rPr lang="de-CH" altLang="de-DE" sz="2800" b="1" dirty="0">
                <a:solidFill>
                  <a:srgbClr val="FF0000"/>
                </a:solidFill>
              </a:rPr>
              <a:t>SMART</a:t>
            </a:r>
          </a:p>
          <a:p>
            <a:pPr eaLnBrk="1">
              <a:lnSpc>
                <a:spcPct val="93000"/>
              </a:lnSpc>
              <a:buClr>
                <a:srgbClr val="000000"/>
              </a:buClr>
              <a:buSzPct val="100000"/>
              <a:buFont typeface="Times New Roman" panose="02020603050405020304" pitchFamily="18" charset="0"/>
              <a:buNone/>
            </a:pPr>
            <a:r>
              <a:rPr lang="de-CH" altLang="de-DE" sz="2800" b="1" dirty="0"/>
              <a:t>--		Strategisch, Taktisch, Operativ</a:t>
            </a:r>
          </a:p>
          <a:p>
            <a:pPr eaLnBrk="1">
              <a:lnSpc>
                <a:spcPct val="93000"/>
              </a:lnSpc>
              <a:buClr>
                <a:srgbClr val="000000"/>
              </a:buClr>
              <a:buSzPct val="100000"/>
              <a:buFont typeface="Times New Roman" panose="02020603050405020304" pitchFamily="18" charset="0"/>
              <a:buNone/>
            </a:pPr>
            <a:r>
              <a:rPr lang="de-CH" altLang="de-DE" sz="2800" b="1" dirty="0"/>
              <a:t>3.1 	Strategische Logistikziel</a:t>
            </a:r>
          </a:p>
          <a:p>
            <a:pPr eaLnBrk="1">
              <a:lnSpc>
                <a:spcPct val="93000"/>
              </a:lnSpc>
              <a:buClr>
                <a:srgbClr val="000000"/>
              </a:buClr>
              <a:buSzPct val="100000"/>
              <a:buFont typeface="Times New Roman" panose="02020603050405020304" pitchFamily="18" charset="0"/>
              <a:buNone/>
            </a:pPr>
            <a:r>
              <a:rPr lang="de-CH" altLang="de-DE" sz="2800" b="1" dirty="0"/>
              <a:t>3.2	Operative Ziel der Logistik</a:t>
            </a:r>
          </a:p>
          <a:p>
            <a:pPr eaLnBrk="1">
              <a:lnSpc>
                <a:spcPct val="93000"/>
              </a:lnSpc>
              <a:buClr>
                <a:srgbClr val="000000"/>
              </a:buClr>
              <a:buSzPct val="100000"/>
              <a:buFont typeface="Times New Roman" panose="02020603050405020304" pitchFamily="18" charset="0"/>
              <a:buNone/>
            </a:pPr>
            <a:r>
              <a:rPr lang="de-CH" altLang="de-DE" sz="2800" b="1" dirty="0"/>
              <a:t>3.3	Kontrollfragen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hteck 2"/>
          <p:cNvSpPr>
            <a:spLocks noChangeArrowheads="1"/>
          </p:cNvSpPr>
          <p:nvPr/>
        </p:nvSpPr>
        <p:spPr bwMode="auto">
          <a:xfrm>
            <a:off x="474663" y="1628775"/>
            <a:ext cx="79851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000"/>
              <a:t>Die genaue Zieldefinition ist eines der wichtigsten Schritte im Verlauf eines Projektes.</a:t>
            </a:r>
          </a:p>
        </p:txBody>
      </p:sp>
      <p:sp>
        <p:nvSpPr>
          <p:cNvPr id="32771" name="Textfeld 1"/>
          <p:cNvSpPr txBox="1">
            <a:spLocks noChangeArrowheads="1"/>
          </p:cNvSpPr>
          <p:nvPr/>
        </p:nvSpPr>
        <p:spPr bwMode="auto">
          <a:xfrm>
            <a:off x="611188" y="2636838"/>
            <a:ext cx="770572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b="1" dirty="0"/>
              <a:t>Im Sport werden Ziele «</a:t>
            </a:r>
            <a:r>
              <a:rPr lang="de-CH" altLang="de-DE" sz="2800" b="1" dirty="0" smtClean="0">
                <a:solidFill>
                  <a:srgbClr val="FF0000"/>
                </a:solidFill>
              </a:rPr>
              <a:t>SMART</a:t>
            </a:r>
            <a:r>
              <a:rPr lang="de-CH" altLang="de-DE" sz="2800" b="1" dirty="0" smtClean="0"/>
              <a:t>» </a:t>
            </a:r>
            <a:r>
              <a:rPr lang="de-CH" altLang="de-DE" sz="2800" b="1" dirty="0"/>
              <a:t>formuliert</a:t>
            </a:r>
          </a:p>
          <a:p>
            <a:pPr eaLnBrk="1">
              <a:lnSpc>
                <a:spcPct val="93000"/>
              </a:lnSpc>
              <a:buClr>
                <a:srgbClr val="000000"/>
              </a:buClr>
              <a:buSzPct val="100000"/>
              <a:buFont typeface="Times New Roman" panose="02020603050405020304" pitchFamily="18" charset="0"/>
              <a:buNone/>
            </a:pPr>
            <a:endParaRPr lang="de-CH" altLang="de-DE" sz="2800" b="1" dirty="0">
              <a:solidFill>
                <a:srgbClr val="FF0000"/>
              </a:solidFill>
            </a:endParaRPr>
          </a:p>
          <a:p>
            <a:pPr eaLnBrk="1">
              <a:lnSpc>
                <a:spcPct val="93000"/>
              </a:lnSpc>
              <a:buClr>
                <a:srgbClr val="000000"/>
              </a:buClr>
              <a:buSzPct val="100000"/>
              <a:buFont typeface="Times New Roman" panose="02020603050405020304" pitchFamily="18" charset="0"/>
              <a:buNone/>
              <a:tabLst>
                <a:tab pos="720725" algn="l"/>
              </a:tabLst>
            </a:pPr>
            <a:r>
              <a:rPr lang="de-CH" altLang="de-DE" sz="2800" b="1" dirty="0" smtClean="0">
                <a:solidFill>
                  <a:srgbClr val="FF0000"/>
                </a:solidFill>
              </a:rPr>
              <a:t>  S 	</a:t>
            </a:r>
            <a:r>
              <a:rPr lang="de-CH" altLang="de-DE" dirty="0" smtClean="0"/>
              <a:t>Spezifisch </a:t>
            </a:r>
            <a:r>
              <a:rPr lang="de-CH" altLang="de-DE" dirty="0"/>
              <a:t>(möglichst genau)</a:t>
            </a:r>
          </a:p>
          <a:p>
            <a:pPr eaLnBrk="1">
              <a:lnSpc>
                <a:spcPct val="93000"/>
              </a:lnSpc>
              <a:buClr>
                <a:srgbClr val="000000"/>
              </a:buClr>
              <a:buSzPct val="100000"/>
              <a:buFont typeface="Times New Roman" panose="02020603050405020304" pitchFamily="18" charset="0"/>
              <a:buNone/>
              <a:tabLst>
                <a:tab pos="720725" algn="l"/>
              </a:tabLst>
            </a:pPr>
            <a:r>
              <a:rPr lang="de-CH" altLang="de-DE" sz="2800" b="1" dirty="0" smtClean="0">
                <a:solidFill>
                  <a:srgbClr val="FF0000"/>
                </a:solidFill>
              </a:rPr>
              <a:t>  M</a:t>
            </a:r>
            <a:r>
              <a:rPr lang="de-CH" altLang="de-DE" dirty="0"/>
              <a:t>	Messbar</a:t>
            </a:r>
          </a:p>
          <a:p>
            <a:pPr eaLnBrk="1">
              <a:lnSpc>
                <a:spcPct val="93000"/>
              </a:lnSpc>
              <a:buClr>
                <a:srgbClr val="000000"/>
              </a:buClr>
              <a:buSzPct val="100000"/>
              <a:buFont typeface="Times New Roman" panose="02020603050405020304" pitchFamily="18" charset="0"/>
              <a:buNone/>
              <a:tabLst>
                <a:tab pos="720725" algn="l"/>
              </a:tabLst>
            </a:pPr>
            <a:r>
              <a:rPr lang="de-CH" altLang="de-DE" sz="2800" b="1" dirty="0" smtClean="0">
                <a:solidFill>
                  <a:srgbClr val="FF0000"/>
                </a:solidFill>
              </a:rPr>
              <a:t>  A</a:t>
            </a:r>
            <a:r>
              <a:rPr lang="de-CH" altLang="de-DE" sz="2800" b="1" dirty="0">
                <a:solidFill>
                  <a:srgbClr val="FF0000"/>
                </a:solidFill>
              </a:rPr>
              <a:t>	</a:t>
            </a:r>
            <a:r>
              <a:rPr lang="de-CH" altLang="de-DE" dirty="0"/>
              <a:t>Ambitiös</a:t>
            </a:r>
          </a:p>
          <a:p>
            <a:pPr eaLnBrk="1">
              <a:lnSpc>
                <a:spcPct val="93000"/>
              </a:lnSpc>
              <a:buClr>
                <a:srgbClr val="000000"/>
              </a:buClr>
              <a:buSzPct val="100000"/>
              <a:buFont typeface="Times New Roman" panose="02020603050405020304" pitchFamily="18" charset="0"/>
              <a:buNone/>
              <a:tabLst>
                <a:tab pos="720725" algn="l"/>
              </a:tabLst>
            </a:pPr>
            <a:r>
              <a:rPr lang="de-CH" altLang="de-DE" sz="2800" b="1" dirty="0" smtClean="0">
                <a:solidFill>
                  <a:srgbClr val="FF0000"/>
                </a:solidFill>
              </a:rPr>
              <a:t>  R</a:t>
            </a:r>
            <a:r>
              <a:rPr lang="de-CH" altLang="de-DE" sz="2800" b="1" dirty="0">
                <a:solidFill>
                  <a:srgbClr val="FF0000"/>
                </a:solidFill>
              </a:rPr>
              <a:t>	</a:t>
            </a:r>
            <a:r>
              <a:rPr lang="de-CH" altLang="de-DE" dirty="0"/>
              <a:t>Realistisch</a:t>
            </a:r>
          </a:p>
          <a:p>
            <a:pPr eaLnBrk="1">
              <a:lnSpc>
                <a:spcPct val="93000"/>
              </a:lnSpc>
              <a:buClr>
                <a:srgbClr val="000000"/>
              </a:buClr>
              <a:buSzPct val="100000"/>
              <a:buFont typeface="Times New Roman" panose="02020603050405020304" pitchFamily="18" charset="0"/>
              <a:buNone/>
              <a:tabLst>
                <a:tab pos="720725" algn="l"/>
              </a:tabLst>
            </a:pPr>
            <a:r>
              <a:rPr lang="de-CH" altLang="de-DE" sz="2800" b="1" dirty="0" smtClean="0">
                <a:solidFill>
                  <a:srgbClr val="FF0000"/>
                </a:solidFill>
              </a:rPr>
              <a:t>  T</a:t>
            </a:r>
            <a:r>
              <a:rPr lang="de-CH" altLang="de-DE" sz="2800" b="1" dirty="0">
                <a:solidFill>
                  <a:srgbClr val="FF0000"/>
                </a:solidFill>
              </a:rPr>
              <a:t>	</a:t>
            </a:r>
            <a:r>
              <a:rPr lang="de-CH" altLang="de-DE" dirty="0"/>
              <a:t>Terminiert</a:t>
            </a:r>
          </a:p>
        </p:txBody>
      </p:sp>
      <p:sp>
        <p:nvSpPr>
          <p:cNvPr id="3277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EE2777C3-6081-4DDC-A5D5-4E07471625CE}" type="slidenum">
              <a:rPr lang="de-CH" altLang="de-DE"/>
              <a:pPr eaLnBrk="1">
                <a:lnSpc>
                  <a:spcPct val="93000"/>
                </a:lnSpc>
                <a:buClr>
                  <a:srgbClr val="000000"/>
                </a:buClr>
                <a:buSzPct val="100000"/>
                <a:buFont typeface="Times New Roman" panose="02020603050405020304" pitchFamily="18" charset="0"/>
                <a:buNone/>
              </a:pPr>
              <a:t>23</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  Ziele richtig setzten</a:t>
            </a:r>
          </a:p>
        </p:txBody>
      </p:sp>
      <p:sp>
        <p:nvSpPr>
          <p:cNvPr id="32774" name="Rechteck 2"/>
          <p:cNvSpPr>
            <a:spLocks noChangeArrowheads="1"/>
          </p:cNvSpPr>
          <p:nvPr/>
        </p:nvSpPr>
        <p:spPr bwMode="auto">
          <a:xfrm>
            <a:off x="642938" y="476250"/>
            <a:ext cx="3003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3. Zielsetzung in der Logistik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03BCE37A-87E1-4468-9BF0-FE5E7C2BD594}" type="slidenum">
              <a:rPr lang="de-CH" altLang="de-DE"/>
              <a:pPr eaLnBrk="1">
                <a:lnSpc>
                  <a:spcPct val="93000"/>
                </a:lnSpc>
                <a:buClr>
                  <a:srgbClr val="000000"/>
                </a:buClr>
                <a:buSzPct val="100000"/>
                <a:buFont typeface="Times New Roman" panose="02020603050405020304" pitchFamily="18" charset="0"/>
                <a:buNone/>
              </a:pPr>
              <a:t>24</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  Strategisch, Taktisch, Operativ</a:t>
            </a:r>
          </a:p>
        </p:txBody>
      </p:sp>
      <p:sp>
        <p:nvSpPr>
          <p:cNvPr id="34820" name="Rechteck 2"/>
          <p:cNvSpPr>
            <a:spLocks noChangeArrowheads="1"/>
          </p:cNvSpPr>
          <p:nvPr/>
        </p:nvSpPr>
        <p:spPr bwMode="auto">
          <a:xfrm>
            <a:off x="642938" y="476250"/>
            <a:ext cx="3003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3. Zielsetzung in der Logistik</a:t>
            </a:r>
          </a:p>
        </p:txBody>
      </p:sp>
      <p:sp>
        <p:nvSpPr>
          <p:cNvPr id="34821" name="Rechteck 5"/>
          <p:cNvSpPr>
            <a:spLocks noChangeArrowheads="1"/>
          </p:cNvSpPr>
          <p:nvPr/>
        </p:nvSpPr>
        <p:spPr bwMode="auto">
          <a:xfrm>
            <a:off x="2843808" y="1916832"/>
            <a:ext cx="6120680"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de-DE" altLang="de-DE" sz="2000" dirty="0"/>
              <a:t>Die </a:t>
            </a:r>
            <a:r>
              <a:rPr lang="de-DE" altLang="de-DE" sz="2000" b="1" dirty="0"/>
              <a:t>strategische Planung</a:t>
            </a:r>
            <a:r>
              <a:rPr lang="de-DE" altLang="de-DE" sz="2000" dirty="0"/>
              <a:t> bezieht sich auf die </a:t>
            </a:r>
          </a:p>
          <a:p>
            <a:pPr eaLnBrk="1">
              <a:lnSpc>
                <a:spcPct val="93000"/>
              </a:lnSpc>
              <a:buClr>
                <a:srgbClr val="000000"/>
              </a:buClr>
              <a:buSzPct val="100000"/>
              <a:buFont typeface="Times New Roman" panose="02020603050405020304" pitchFamily="18" charset="0"/>
              <a:buNone/>
            </a:pPr>
            <a:r>
              <a:rPr lang="de-DE" altLang="de-DE" sz="2000" dirty="0"/>
              <a:t>Schaffung von Erfolgspotenzialen. </a:t>
            </a:r>
          </a:p>
          <a:p>
            <a:pPr eaLnBrk="1">
              <a:lnSpc>
                <a:spcPct val="93000"/>
              </a:lnSpc>
              <a:buClr>
                <a:srgbClr val="000000"/>
              </a:buClr>
              <a:buSzPct val="100000"/>
              <a:buFont typeface="Times New Roman" panose="02020603050405020304" pitchFamily="18" charset="0"/>
              <a:buNone/>
            </a:pPr>
            <a:endParaRPr lang="de-DE" altLang="de-DE" sz="2000" dirty="0"/>
          </a:p>
          <a:p>
            <a:pPr eaLnBrk="1">
              <a:lnSpc>
                <a:spcPct val="93000"/>
              </a:lnSpc>
              <a:buClr>
                <a:srgbClr val="000000"/>
              </a:buClr>
              <a:buSzPct val="100000"/>
              <a:buFont typeface="Times New Roman" panose="02020603050405020304" pitchFamily="18" charset="0"/>
              <a:buNone/>
            </a:pPr>
            <a:r>
              <a:rPr lang="de-DE" altLang="de-DE" sz="2000" dirty="0"/>
              <a:t>Die </a:t>
            </a:r>
            <a:r>
              <a:rPr lang="de-DE" altLang="de-DE" sz="2000" b="1" dirty="0"/>
              <a:t>taktische Planung</a:t>
            </a:r>
            <a:r>
              <a:rPr lang="de-DE" altLang="de-DE" sz="2000" dirty="0"/>
              <a:t> soll die Strategien in konkrete, operationale Ziele überführen und die notwendigen Ressourcen sowie </a:t>
            </a:r>
            <a:r>
              <a:rPr lang="de-DE" altLang="de-DE" sz="2000" dirty="0" err="1"/>
              <a:t>Massnahmen</a:t>
            </a:r>
            <a:r>
              <a:rPr lang="de-DE" altLang="de-DE" sz="2000" dirty="0"/>
              <a:t> festlegen.</a:t>
            </a:r>
          </a:p>
          <a:p>
            <a:pPr eaLnBrk="1">
              <a:lnSpc>
                <a:spcPct val="93000"/>
              </a:lnSpc>
              <a:buClr>
                <a:srgbClr val="000000"/>
              </a:buClr>
              <a:buSzPct val="100000"/>
              <a:buFont typeface="Times New Roman" panose="02020603050405020304" pitchFamily="18" charset="0"/>
              <a:buNone/>
            </a:pPr>
            <a:r>
              <a:rPr lang="de-DE" altLang="de-DE" sz="2000" dirty="0" err="1"/>
              <a:t>Ausserdem</a:t>
            </a:r>
            <a:r>
              <a:rPr lang="de-DE" altLang="de-DE" sz="2000" dirty="0"/>
              <a:t> überwacht sie die operative Ebene und erstattet Bericht an die strategische Ebene.</a:t>
            </a:r>
          </a:p>
          <a:p>
            <a:pPr eaLnBrk="1">
              <a:lnSpc>
                <a:spcPct val="93000"/>
              </a:lnSpc>
              <a:buClr>
                <a:srgbClr val="000000"/>
              </a:buClr>
              <a:buSzPct val="100000"/>
              <a:buFont typeface="Times New Roman" panose="02020603050405020304" pitchFamily="18" charset="0"/>
              <a:buNone/>
            </a:pPr>
            <a:endParaRPr lang="de-DE" altLang="de-DE" sz="2000" dirty="0"/>
          </a:p>
          <a:p>
            <a:pPr eaLnBrk="1">
              <a:lnSpc>
                <a:spcPct val="93000"/>
              </a:lnSpc>
              <a:buClr>
                <a:srgbClr val="000000"/>
              </a:buClr>
              <a:buSzPct val="100000"/>
              <a:buFont typeface="Times New Roman" panose="02020603050405020304" pitchFamily="18" charset="0"/>
              <a:buNone/>
            </a:pPr>
            <a:r>
              <a:rPr lang="de-DE" altLang="de-DE" sz="2000" dirty="0"/>
              <a:t>Die </a:t>
            </a:r>
            <a:r>
              <a:rPr lang="de-DE" altLang="de-DE" sz="2000" b="1" dirty="0"/>
              <a:t>operative Ebene </a:t>
            </a:r>
            <a:r>
              <a:rPr lang="de-DE" altLang="de-DE" sz="2000" dirty="0"/>
              <a:t>erarbeitet die von der taktischen Ebene gesetzten Ziele. „Sie setzt um“</a:t>
            </a:r>
            <a:endParaRPr lang="de-CH" altLang="de-DE" sz="2000" dirty="0"/>
          </a:p>
        </p:txBody>
      </p:sp>
      <p:grpSp>
        <p:nvGrpSpPr>
          <p:cNvPr id="7" name="Gruppieren 6"/>
          <p:cNvGrpSpPr/>
          <p:nvPr/>
        </p:nvGrpSpPr>
        <p:grpSpPr>
          <a:xfrm>
            <a:off x="827584" y="1699535"/>
            <a:ext cx="2117404" cy="3601673"/>
            <a:chOff x="1547664" y="1484784"/>
            <a:chExt cx="2117404" cy="3744416"/>
          </a:xfrm>
        </p:grpSpPr>
        <p:sp>
          <p:nvSpPr>
            <p:cNvPr id="9" name="Gleichschenkliges Dreieck 8"/>
            <p:cNvSpPr/>
            <p:nvPr/>
          </p:nvSpPr>
          <p:spPr>
            <a:xfrm>
              <a:off x="1547664" y="1484784"/>
              <a:ext cx="1060704" cy="3744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0" name="Gerader Verbinder 9"/>
            <p:cNvCxnSpPr/>
            <p:nvPr/>
          </p:nvCxnSpPr>
          <p:spPr>
            <a:xfrm>
              <a:off x="1862072" y="2996952"/>
              <a:ext cx="432048" cy="0"/>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cxnSp>
          <p:nvCxnSpPr>
            <p:cNvPr id="11" name="Gerader Verbinder 10"/>
            <p:cNvCxnSpPr/>
            <p:nvPr/>
          </p:nvCxnSpPr>
          <p:spPr>
            <a:xfrm>
              <a:off x="1704844" y="4221088"/>
              <a:ext cx="750876" cy="0"/>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sp>
          <p:nvSpPr>
            <p:cNvPr id="12" name="Textfeld 11"/>
            <p:cNvSpPr txBox="1"/>
            <p:nvPr/>
          </p:nvSpPr>
          <p:spPr>
            <a:xfrm>
              <a:off x="2236129" y="2239704"/>
              <a:ext cx="1338828" cy="369331"/>
            </a:xfrm>
            <a:prstGeom prst="rect">
              <a:avLst/>
            </a:prstGeom>
            <a:noFill/>
          </p:spPr>
          <p:txBody>
            <a:bodyPr wrap="none" rtlCol="0">
              <a:spAutoFit/>
            </a:bodyPr>
            <a:lstStyle/>
            <a:p>
              <a:r>
                <a:rPr lang="de-CH" dirty="0" smtClean="0">
                  <a:solidFill>
                    <a:srgbClr val="0070C0"/>
                  </a:solidFill>
                </a:rPr>
                <a:t>Strategisch</a:t>
              </a:r>
              <a:endParaRPr lang="de-CH" dirty="0">
                <a:solidFill>
                  <a:srgbClr val="0070C0"/>
                </a:solidFill>
              </a:endParaRPr>
            </a:p>
          </p:txBody>
        </p:sp>
        <p:sp>
          <p:nvSpPr>
            <p:cNvPr id="13" name="Textfeld 12"/>
            <p:cNvSpPr txBox="1"/>
            <p:nvPr/>
          </p:nvSpPr>
          <p:spPr>
            <a:xfrm>
              <a:off x="2411760" y="3359886"/>
              <a:ext cx="1018292" cy="369332"/>
            </a:xfrm>
            <a:prstGeom prst="rect">
              <a:avLst/>
            </a:prstGeom>
            <a:noFill/>
          </p:spPr>
          <p:txBody>
            <a:bodyPr wrap="none" rtlCol="0">
              <a:spAutoFit/>
            </a:bodyPr>
            <a:lstStyle/>
            <a:p>
              <a:r>
                <a:rPr lang="de-CH" dirty="0" smtClean="0">
                  <a:solidFill>
                    <a:srgbClr val="0070C0"/>
                  </a:solidFill>
                </a:rPr>
                <a:t>Taktisch</a:t>
              </a:r>
              <a:endParaRPr lang="de-CH" dirty="0">
                <a:solidFill>
                  <a:srgbClr val="0070C0"/>
                </a:solidFill>
              </a:endParaRPr>
            </a:p>
          </p:txBody>
        </p:sp>
        <p:sp>
          <p:nvSpPr>
            <p:cNvPr id="14" name="Textfeld 13"/>
            <p:cNvSpPr txBox="1"/>
            <p:nvPr/>
          </p:nvSpPr>
          <p:spPr>
            <a:xfrm>
              <a:off x="2608368" y="4437112"/>
              <a:ext cx="1056700" cy="369332"/>
            </a:xfrm>
            <a:prstGeom prst="rect">
              <a:avLst/>
            </a:prstGeom>
            <a:noFill/>
          </p:spPr>
          <p:txBody>
            <a:bodyPr wrap="none" rtlCol="0">
              <a:spAutoFit/>
            </a:bodyPr>
            <a:lstStyle/>
            <a:p>
              <a:r>
                <a:rPr lang="de-CH" dirty="0" smtClean="0">
                  <a:solidFill>
                    <a:srgbClr val="0070C0"/>
                  </a:solidFill>
                </a:rPr>
                <a:t>Operativ</a:t>
              </a:r>
              <a:endParaRPr lang="de-CH" dirty="0">
                <a:solidFill>
                  <a:srgbClr val="0070C0"/>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21FE437-1D5B-4532-AA72-BA2501DCAAF5}" type="slidenum">
              <a:rPr lang="de-CH" altLang="de-DE"/>
              <a:pPr eaLnBrk="1">
                <a:lnSpc>
                  <a:spcPct val="93000"/>
                </a:lnSpc>
                <a:buClr>
                  <a:srgbClr val="000000"/>
                </a:buClr>
                <a:buSzPct val="100000"/>
                <a:buFont typeface="Times New Roman" panose="02020603050405020304" pitchFamily="18" charset="0"/>
                <a:buNone/>
              </a:pPr>
              <a:t>25</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3.1  Strategische Logistikziele</a:t>
            </a:r>
          </a:p>
        </p:txBody>
      </p:sp>
      <p:sp>
        <p:nvSpPr>
          <p:cNvPr id="35844" name="Rechteck 2"/>
          <p:cNvSpPr>
            <a:spLocks noChangeArrowheads="1"/>
          </p:cNvSpPr>
          <p:nvPr/>
        </p:nvSpPr>
        <p:spPr bwMode="auto">
          <a:xfrm>
            <a:off x="642938" y="476250"/>
            <a:ext cx="3003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3. Zielsetzung in der Logistik</a:t>
            </a: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t="18056"/>
          <a:stretch>
            <a:fillRect/>
          </a:stretch>
        </p:blipFill>
        <p:spPr bwMode="auto">
          <a:xfrm>
            <a:off x="398463" y="2060575"/>
            <a:ext cx="8288337" cy="2592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Textfeld 6"/>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13 im Skript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858A329A-6D09-4C34-9897-0159612B5CC3}" type="slidenum">
              <a:rPr lang="de-CH" altLang="de-DE"/>
              <a:pPr eaLnBrk="1">
                <a:lnSpc>
                  <a:spcPct val="93000"/>
                </a:lnSpc>
                <a:buClr>
                  <a:srgbClr val="000000"/>
                </a:buClr>
                <a:buSzPct val="100000"/>
                <a:buFont typeface="Times New Roman" panose="02020603050405020304" pitchFamily="18" charset="0"/>
                <a:buNone/>
              </a:pPr>
              <a:t>26</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3.2  Operative Logistikziele</a:t>
            </a:r>
          </a:p>
        </p:txBody>
      </p:sp>
      <p:sp>
        <p:nvSpPr>
          <p:cNvPr id="36868" name="Rechteck 2"/>
          <p:cNvSpPr>
            <a:spLocks noChangeArrowheads="1"/>
          </p:cNvSpPr>
          <p:nvPr/>
        </p:nvSpPr>
        <p:spPr bwMode="auto">
          <a:xfrm>
            <a:off x="642938" y="461963"/>
            <a:ext cx="3003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3. Zielsetzung in der Logistik</a:t>
            </a:r>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133600"/>
            <a:ext cx="7604125" cy="19431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Textfeld 6"/>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13 im Skript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a:spLocks noChangeArrowheads="1"/>
          </p:cNvSpPr>
          <p:nvPr/>
        </p:nvSpPr>
        <p:spPr bwMode="auto">
          <a:xfrm>
            <a:off x="376238" y="4149080"/>
            <a:ext cx="3397084" cy="146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3200" dirty="0">
                <a:solidFill>
                  <a:srgbClr val="000000"/>
                </a:solidFill>
              </a:rPr>
              <a:t>Seite 13 im Skript</a:t>
            </a:r>
          </a:p>
          <a:p>
            <a:pPr eaLnBrk="1">
              <a:lnSpc>
                <a:spcPct val="93000"/>
              </a:lnSpc>
              <a:buClr>
                <a:srgbClr val="000000"/>
              </a:buClr>
              <a:buSzPct val="100000"/>
              <a:buFont typeface="Times New Roman" panose="02020603050405020304" pitchFamily="18" charset="0"/>
              <a:buNone/>
            </a:pPr>
            <a:endParaRPr lang="de-CH" altLang="de-DE" sz="3200" dirty="0">
              <a:solidFill>
                <a:srgbClr val="000000"/>
              </a:solidFill>
            </a:endParaRPr>
          </a:p>
          <a:p>
            <a:pPr eaLnBrk="1">
              <a:lnSpc>
                <a:spcPct val="93000"/>
              </a:lnSpc>
              <a:buClr>
                <a:srgbClr val="000000"/>
              </a:buClr>
              <a:buSzPct val="100000"/>
              <a:buFont typeface="Times New Roman" panose="02020603050405020304" pitchFamily="18" charset="0"/>
              <a:buNone/>
            </a:pPr>
            <a:r>
              <a:rPr lang="de-CH" altLang="de-DE" sz="3200" dirty="0">
                <a:solidFill>
                  <a:srgbClr val="000000"/>
                </a:solidFill>
              </a:rPr>
              <a:t>20 </a:t>
            </a:r>
            <a:r>
              <a:rPr lang="de-CH" altLang="de-DE" sz="3200" dirty="0" smtClean="0">
                <a:solidFill>
                  <a:srgbClr val="000000"/>
                </a:solidFill>
              </a:rPr>
              <a:t>min</a:t>
            </a:r>
            <a:endParaRPr lang="de-CH" altLang="de-DE" sz="3200" dirty="0">
              <a:solidFill>
                <a:srgbClr val="000000"/>
              </a:solidFill>
            </a:endParaRPr>
          </a:p>
        </p:txBody>
      </p:sp>
      <p:sp>
        <p:nvSpPr>
          <p:cNvPr id="37891" name="Rechteck 1"/>
          <p:cNvSpPr>
            <a:spLocks noChangeArrowheads="1"/>
          </p:cNvSpPr>
          <p:nvPr/>
        </p:nvSpPr>
        <p:spPr bwMode="auto">
          <a:xfrm>
            <a:off x="376238" y="2780928"/>
            <a:ext cx="538003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i="1" dirty="0"/>
              <a:t>«Erfolg besteht darin, dass man genau die Fähigkeiten hat, die im Moment gefragt sind.»</a:t>
            </a:r>
          </a:p>
        </p:txBody>
      </p:sp>
      <p:sp>
        <p:nvSpPr>
          <p:cNvPr id="37892" name="Rechteck 5"/>
          <p:cNvSpPr>
            <a:spLocks noChangeArrowheads="1"/>
          </p:cNvSpPr>
          <p:nvPr/>
        </p:nvSpPr>
        <p:spPr bwMode="auto">
          <a:xfrm>
            <a:off x="6732588" y="2035175"/>
            <a:ext cx="13382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Henry Ford</a:t>
            </a:r>
          </a:p>
        </p:txBody>
      </p:sp>
      <p:pic>
        <p:nvPicPr>
          <p:cNvPr id="37893" name="Picture 3" descr="/x/detai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075" y="1600200"/>
            <a:ext cx="133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x/boo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5" descr="Henry F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333375"/>
            <a:ext cx="113982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7" descr="Suc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3.3  </a:t>
            </a:r>
            <a:r>
              <a:rPr lang="de-CH" sz="2800" b="1" kern="0" dirty="0" smtClean="0">
                <a:solidFill>
                  <a:srgbClr val="0070C0"/>
                </a:solidFill>
                <a:latin typeface="Arial" charset="0"/>
                <a:cs typeface="Arial Unicode MS" charset="0"/>
              </a:rPr>
              <a:t>Kontrollfragen Kapitel 3</a:t>
            </a:r>
            <a:endParaRPr lang="de-CH" sz="2800" b="1" kern="0" dirty="0">
              <a:solidFill>
                <a:srgbClr val="0070C0"/>
              </a:solidFill>
              <a:latin typeface="Arial" charset="0"/>
              <a:cs typeface="Arial Unicode MS" charset="0"/>
            </a:endParaRPr>
          </a:p>
        </p:txBody>
      </p:sp>
      <p:sp>
        <p:nvSpPr>
          <p:cNvPr id="37898" name="Rechteck 2"/>
          <p:cNvSpPr>
            <a:spLocks noChangeArrowheads="1"/>
          </p:cNvSpPr>
          <p:nvPr/>
        </p:nvSpPr>
        <p:spPr bwMode="auto">
          <a:xfrm>
            <a:off x="642938" y="461963"/>
            <a:ext cx="3003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3. Zielsetzung in der Logistik</a:t>
            </a:r>
          </a:p>
        </p:txBody>
      </p:sp>
    </p:spTree>
    <p:controls>
      <mc:AlternateContent xmlns:mc="http://schemas.openxmlformats.org/markup-compatibility/2006">
        <mc:Choice xmlns:v="urn:schemas-microsoft-com:vml" Requires="v">
          <p:control spid="37960" name="DefaultOcx" r:id="rId2" imgW="914400" imgH="228600"/>
        </mc:Choice>
        <mc:Fallback>
          <p:control name="DefaultOcx" r:id="rId2" imgW="914400" imgH="228600">
            <p:pic>
              <p:nvPicPr>
                <p:cNvPr id="0" name="DefaultOcx"/>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hteck 2"/>
          <p:cNvSpPr>
            <a:spLocks noChangeArrowheads="1"/>
          </p:cNvSpPr>
          <p:nvPr/>
        </p:nvSpPr>
        <p:spPr bwMode="auto">
          <a:xfrm>
            <a:off x="395288" y="476250"/>
            <a:ext cx="7361237"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4 Einbindung der Logistik im </a:t>
            </a:r>
          </a:p>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   Unternehmen</a:t>
            </a:r>
          </a:p>
        </p:txBody>
      </p:sp>
      <p:sp>
        <p:nvSpPr>
          <p:cNvPr id="38915" name="Rechteck 3"/>
          <p:cNvSpPr>
            <a:spLocks noChangeArrowheads="1"/>
          </p:cNvSpPr>
          <p:nvPr/>
        </p:nvSpPr>
        <p:spPr bwMode="auto">
          <a:xfrm>
            <a:off x="539750" y="2066925"/>
            <a:ext cx="2016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a:t>Themen:</a:t>
            </a:r>
            <a:endParaRPr lang="de-CH" altLang="de-DE" sz="2400"/>
          </a:p>
        </p:txBody>
      </p:sp>
      <p:sp>
        <p:nvSpPr>
          <p:cNvPr id="13316" name="Rechteck 4"/>
          <p:cNvSpPr>
            <a:spLocks noChangeArrowheads="1"/>
          </p:cNvSpPr>
          <p:nvPr/>
        </p:nvSpPr>
        <p:spPr bwMode="auto">
          <a:xfrm>
            <a:off x="611188" y="2628900"/>
            <a:ext cx="820896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96938" indent="-896938" eaLnBrk="1">
              <a:lnSpc>
                <a:spcPct val="93000"/>
              </a:lnSpc>
              <a:buClr>
                <a:srgbClr val="000000"/>
              </a:buClr>
              <a:buSzPct val="100000"/>
              <a:buFont typeface="Times New Roman" panose="02020603050405020304" pitchFamily="18" charset="0"/>
              <a:buNone/>
              <a:defRPr/>
            </a:pPr>
            <a:r>
              <a:rPr lang="de-CH" sz="2800" b="1" dirty="0">
                <a:latin typeface="Arial" charset="0"/>
              </a:rPr>
              <a:t>4.1    	Einbindung der Logistik in verschiedenen Organisationsformen</a:t>
            </a:r>
            <a:endParaRPr lang="de-CH" sz="2800" b="1" dirty="0">
              <a:solidFill>
                <a:srgbClr val="FF0000"/>
              </a:solidFill>
              <a:latin typeface="Arial" charset="0"/>
            </a:endParaRPr>
          </a:p>
          <a:p>
            <a:pPr eaLnBrk="1">
              <a:lnSpc>
                <a:spcPct val="93000"/>
              </a:lnSpc>
              <a:buClr>
                <a:srgbClr val="000000"/>
              </a:buClr>
              <a:buSzPct val="100000"/>
              <a:buFont typeface="Times New Roman" panose="02020603050405020304" pitchFamily="18" charset="0"/>
              <a:buNone/>
              <a:defRPr/>
            </a:pPr>
            <a:r>
              <a:rPr lang="de-CH" sz="2800" b="1" dirty="0">
                <a:latin typeface="Arial" charset="0"/>
              </a:rPr>
              <a:t>4.2	Flussdiagramme</a:t>
            </a:r>
          </a:p>
          <a:p>
            <a:pPr eaLnBrk="1">
              <a:lnSpc>
                <a:spcPct val="93000"/>
              </a:lnSpc>
              <a:buClr>
                <a:srgbClr val="000000"/>
              </a:buClr>
              <a:buSzPct val="100000"/>
              <a:buFont typeface="Times New Roman" panose="02020603050405020304" pitchFamily="18" charset="0"/>
              <a:buNone/>
              <a:defRPr/>
            </a:pPr>
            <a:r>
              <a:rPr lang="de-CH" sz="2800" b="1" dirty="0">
                <a:latin typeface="Arial" charset="0"/>
              </a:rPr>
              <a:t>4.3	Kontrollfragen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7ACB1132-41C0-4B9A-8C05-FDE3FAB5F9BE}" type="slidenum">
              <a:rPr lang="de-CH" altLang="de-DE"/>
              <a:pPr eaLnBrk="1">
                <a:lnSpc>
                  <a:spcPct val="93000"/>
                </a:lnSpc>
                <a:buClr>
                  <a:srgbClr val="000000"/>
                </a:buClr>
                <a:buSzPct val="100000"/>
                <a:buFont typeface="Times New Roman" panose="02020603050405020304" pitchFamily="18" charset="0"/>
                <a:buNone/>
              </a:pPr>
              <a:t>29</a:t>
            </a:fld>
            <a:endParaRPr lang="de-CH" altLang="de-DE"/>
          </a:p>
        </p:txBody>
      </p:sp>
      <p:sp>
        <p:nvSpPr>
          <p:cNvPr id="8" name="Rechteck 7"/>
          <p:cNvSpPr/>
          <p:nvPr/>
        </p:nvSpPr>
        <p:spPr>
          <a:xfrm>
            <a:off x="508000" y="890588"/>
            <a:ext cx="7632700" cy="954087"/>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4.1.1  Einfache, funktionale Organisation (Aufbauorganisation)</a:t>
            </a:r>
          </a:p>
        </p:txBody>
      </p:sp>
      <p:sp>
        <p:nvSpPr>
          <p:cNvPr id="39940" name="Textfeld 6"/>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14 im Skript</a:t>
            </a:r>
          </a:p>
        </p:txBody>
      </p:sp>
      <p:sp>
        <p:nvSpPr>
          <p:cNvPr id="39941" name="Rechteck 2"/>
          <p:cNvSpPr>
            <a:spLocks noChangeArrowheads="1"/>
          </p:cNvSpPr>
          <p:nvPr/>
        </p:nvSpPr>
        <p:spPr bwMode="auto">
          <a:xfrm>
            <a:off x="395288" y="476250"/>
            <a:ext cx="55451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000" b="1">
                <a:solidFill>
                  <a:srgbClr val="0070C0"/>
                </a:solidFill>
              </a:rPr>
              <a:t>4 Einbindung der Logistik im Unternehmen</a:t>
            </a:r>
          </a:p>
        </p:txBody>
      </p:sp>
      <p:pic>
        <p:nvPicPr>
          <p:cNvPr id="399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92375"/>
            <a:ext cx="8523287" cy="17827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hteck 2"/>
          <p:cNvSpPr>
            <a:spLocks noChangeArrowheads="1"/>
          </p:cNvSpPr>
          <p:nvPr/>
        </p:nvSpPr>
        <p:spPr bwMode="auto">
          <a:xfrm>
            <a:off x="395288" y="476250"/>
            <a:ext cx="57721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1. Das System Logistik</a:t>
            </a:r>
          </a:p>
        </p:txBody>
      </p:sp>
      <p:sp>
        <p:nvSpPr>
          <p:cNvPr id="14339" name="Rechteck 3"/>
          <p:cNvSpPr>
            <a:spLocks noChangeArrowheads="1"/>
          </p:cNvSpPr>
          <p:nvPr/>
        </p:nvSpPr>
        <p:spPr bwMode="auto">
          <a:xfrm>
            <a:off x="539750" y="1265238"/>
            <a:ext cx="2016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a:t>Themen:</a:t>
            </a:r>
            <a:endParaRPr lang="de-CH" altLang="de-DE" sz="2400"/>
          </a:p>
        </p:txBody>
      </p:sp>
      <p:sp>
        <p:nvSpPr>
          <p:cNvPr id="14340" name="Rechteck 4"/>
          <p:cNvSpPr>
            <a:spLocks noChangeArrowheads="1"/>
          </p:cNvSpPr>
          <p:nvPr/>
        </p:nvSpPr>
        <p:spPr bwMode="auto">
          <a:xfrm>
            <a:off x="611188" y="1827213"/>
            <a:ext cx="8208962"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b="1"/>
              <a:t>--		Leistungsziele</a:t>
            </a:r>
          </a:p>
          <a:p>
            <a:pPr eaLnBrk="1">
              <a:lnSpc>
                <a:spcPct val="93000"/>
              </a:lnSpc>
              <a:buClr>
                <a:srgbClr val="000000"/>
              </a:buClr>
              <a:buSzPct val="100000"/>
              <a:buFont typeface="Times New Roman" panose="02020603050405020304" pitchFamily="18" charset="0"/>
              <a:buNone/>
            </a:pPr>
            <a:r>
              <a:rPr lang="de-CH" altLang="de-DE" sz="2800" b="1"/>
              <a:t>--		Die Flüsse in einem Unternehmen</a:t>
            </a:r>
          </a:p>
          <a:p>
            <a:pPr eaLnBrk="1">
              <a:lnSpc>
                <a:spcPct val="93000"/>
              </a:lnSpc>
              <a:buClr>
                <a:srgbClr val="000000"/>
              </a:buClr>
              <a:buSzPct val="100000"/>
              <a:buFont typeface="Times New Roman" panose="02020603050405020304" pitchFamily="18" charset="0"/>
              <a:buNone/>
            </a:pPr>
            <a:r>
              <a:rPr lang="de-CH" altLang="de-DE" sz="2800" b="1"/>
              <a:t>--		Was ist Supply Chain Management (SCM)</a:t>
            </a:r>
          </a:p>
          <a:p>
            <a:pPr eaLnBrk="1">
              <a:lnSpc>
                <a:spcPct val="93000"/>
              </a:lnSpc>
              <a:buClr>
                <a:srgbClr val="000000"/>
              </a:buClr>
              <a:buSzPct val="100000"/>
              <a:buFont typeface="Times New Roman" panose="02020603050405020304" pitchFamily="18" charset="0"/>
              <a:buNone/>
            </a:pPr>
            <a:r>
              <a:rPr lang="de-CH" altLang="de-DE" sz="2800" b="1"/>
              <a:t>--		Unterschiede zwischen Logistik und SCM</a:t>
            </a:r>
          </a:p>
          <a:p>
            <a:pPr eaLnBrk="1">
              <a:lnSpc>
                <a:spcPct val="93000"/>
              </a:lnSpc>
              <a:buClr>
                <a:srgbClr val="000000"/>
              </a:buClr>
              <a:buSzPct val="100000"/>
              <a:buFont typeface="Times New Roman" panose="02020603050405020304" pitchFamily="18" charset="0"/>
              <a:buNone/>
            </a:pPr>
            <a:r>
              <a:rPr lang="de-CH" altLang="de-DE" sz="2800" b="1"/>
              <a:t>1.1	Herkunft des Begriffes Logistik	</a:t>
            </a:r>
          </a:p>
          <a:p>
            <a:pPr eaLnBrk="1">
              <a:lnSpc>
                <a:spcPct val="93000"/>
              </a:lnSpc>
              <a:buClr>
                <a:srgbClr val="000000"/>
              </a:buClr>
              <a:buSzPct val="100000"/>
              <a:buFont typeface="Times New Roman" panose="02020603050405020304" pitchFamily="18" charset="0"/>
              <a:buNone/>
            </a:pPr>
            <a:r>
              <a:rPr lang="de-CH" altLang="de-DE" sz="2800" b="1"/>
              <a:t>1.2	Entwicklung der Logistik</a:t>
            </a:r>
          </a:p>
          <a:p>
            <a:pPr eaLnBrk="1">
              <a:lnSpc>
                <a:spcPct val="93000"/>
              </a:lnSpc>
              <a:buClr>
                <a:srgbClr val="000000"/>
              </a:buClr>
              <a:buSzPct val="100000"/>
              <a:buFont typeface="Times New Roman" panose="02020603050405020304" pitchFamily="18" charset="0"/>
              <a:buNone/>
            </a:pPr>
            <a:r>
              <a:rPr lang="de-CH" altLang="de-DE" sz="2800" b="1"/>
              <a:t>1.4	Repetitionsfragen</a:t>
            </a:r>
            <a:endParaRPr lang="de-CH" altLang="de-DE" sz="2800" b="1">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77DAFA55-55AE-48CF-BB0F-0D077F883DFF}" type="slidenum">
              <a:rPr lang="de-CH" altLang="de-DE"/>
              <a:pPr eaLnBrk="1">
                <a:lnSpc>
                  <a:spcPct val="93000"/>
                </a:lnSpc>
                <a:buClr>
                  <a:srgbClr val="000000"/>
                </a:buClr>
                <a:buSzPct val="100000"/>
                <a:buFont typeface="Times New Roman" panose="02020603050405020304" pitchFamily="18" charset="0"/>
                <a:buNone/>
              </a:pPr>
              <a:t>30</a:t>
            </a:fld>
            <a:endParaRPr lang="de-CH" altLang="de-DE"/>
          </a:p>
        </p:txBody>
      </p:sp>
      <p:sp>
        <p:nvSpPr>
          <p:cNvPr id="8" name="Rechteck 7"/>
          <p:cNvSpPr/>
          <p:nvPr/>
        </p:nvSpPr>
        <p:spPr>
          <a:xfrm>
            <a:off x="508000" y="890588"/>
            <a:ext cx="8178800" cy="954087"/>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4.1.2  </a:t>
            </a:r>
            <a:r>
              <a:rPr lang="de-CH" sz="2800" b="1" kern="0" dirty="0" err="1">
                <a:solidFill>
                  <a:srgbClr val="0070C0"/>
                </a:solidFill>
                <a:latin typeface="Arial" charset="0"/>
                <a:cs typeface="Arial Unicode MS" charset="0"/>
              </a:rPr>
              <a:t>Divisionale</a:t>
            </a:r>
            <a:r>
              <a:rPr lang="de-CH" sz="2800" b="1" kern="0" dirty="0">
                <a:solidFill>
                  <a:srgbClr val="0070C0"/>
                </a:solidFill>
                <a:latin typeface="Arial" charset="0"/>
                <a:cs typeface="Arial Unicode MS" charset="0"/>
              </a:rPr>
              <a:t> Organisation (Aufbauorganisation)</a:t>
            </a:r>
          </a:p>
        </p:txBody>
      </p:sp>
      <p:sp>
        <p:nvSpPr>
          <p:cNvPr id="40964" name="Textfeld 6"/>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15 im Skript</a:t>
            </a:r>
          </a:p>
        </p:txBody>
      </p:sp>
      <p:sp>
        <p:nvSpPr>
          <p:cNvPr id="40965" name="Rechteck 2"/>
          <p:cNvSpPr>
            <a:spLocks noChangeArrowheads="1"/>
          </p:cNvSpPr>
          <p:nvPr/>
        </p:nvSpPr>
        <p:spPr bwMode="auto">
          <a:xfrm>
            <a:off x="395288" y="476250"/>
            <a:ext cx="55451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000" b="1">
                <a:solidFill>
                  <a:srgbClr val="0070C0"/>
                </a:solidFill>
              </a:rPr>
              <a:t>4 Einbindung der Logistik im Unternehmen</a:t>
            </a:r>
          </a:p>
        </p:txBody>
      </p:sp>
      <p:pic>
        <p:nvPicPr>
          <p:cNvPr id="409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916113"/>
            <a:ext cx="7073900" cy="4622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1BB6DFE9-A2B0-4852-A10A-40616F7AFFD6}" type="slidenum">
              <a:rPr lang="de-CH" altLang="de-DE"/>
              <a:pPr eaLnBrk="1">
                <a:lnSpc>
                  <a:spcPct val="93000"/>
                </a:lnSpc>
                <a:buClr>
                  <a:srgbClr val="000000"/>
                </a:buClr>
                <a:buSzPct val="100000"/>
                <a:buFont typeface="Times New Roman" panose="02020603050405020304" pitchFamily="18" charset="0"/>
                <a:buNone/>
              </a:pPr>
              <a:t>31</a:t>
            </a:fld>
            <a:endParaRPr lang="de-CH" altLang="de-DE"/>
          </a:p>
        </p:txBody>
      </p:sp>
      <p:sp>
        <p:nvSpPr>
          <p:cNvPr id="8" name="Rechteck 7"/>
          <p:cNvSpPr/>
          <p:nvPr/>
        </p:nvSpPr>
        <p:spPr>
          <a:xfrm>
            <a:off x="508000" y="890588"/>
            <a:ext cx="83121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4.1.3  Matrixorganisation (Aufbauorganisation)</a:t>
            </a:r>
          </a:p>
        </p:txBody>
      </p:sp>
      <p:sp>
        <p:nvSpPr>
          <p:cNvPr id="41988" name="Textfeld 6"/>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15 im Skript</a:t>
            </a:r>
          </a:p>
        </p:txBody>
      </p:sp>
      <p:sp>
        <p:nvSpPr>
          <p:cNvPr id="41989" name="Rechteck 2"/>
          <p:cNvSpPr>
            <a:spLocks noChangeArrowheads="1"/>
          </p:cNvSpPr>
          <p:nvPr/>
        </p:nvSpPr>
        <p:spPr bwMode="auto">
          <a:xfrm>
            <a:off x="395288" y="476250"/>
            <a:ext cx="55451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000" b="1">
                <a:solidFill>
                  <a:srgbClr val="0070C0"/>
                </a:solidFill>
              </a:rPr>
              <a:t>4 Einbindung der Logistik im Unternehmen</a:t>
            </a:r>
          </a:p>
        </p:txBody>
      </p:sp>
      <p:pic>
        <p:nvPicPr>
          <p:cNvPr id="419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989138"/>
            <a:ext cx="8143875" cy="3384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CB8C8D02-6C88-4E2A-80BB-DA8E0502FCC5}" type="slidenum">
              <a:rPr lang="de-CH" altLang="de-DE"/>
              <a:pPr eaLnBrk="1">
                <a:lnSpc>
                  <a:spcPct val="93000"/>
                </a:lnSpc>
                <a:buClr>
                  <a:srgbClr val="000000"/>
                </a:buClr>
                <a:buSzPct val="100000"/>
                <a:buFont typeface="Times New Roman" panose="02020603050405020304" pitchFamily="18" charset="0"/>
                <a:buNone/>
              </a:pPr>
              <a:t>32</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4.1.4  Ablauforganisation</a:t>
            </a:r>
          </a:p>
        </p:txBody>
      </p:sp>
      <p:sp>
        <p:nvSpPr>
          <p:cNvPr id="43012" name="Textfeld 6"/>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16 im Skript</a:t>
            </a:r>
          </a:p>
        </p:txBody>
      </p:sp>
      <p:sp>
        <p:nvSpPr>
          <p:cNvPr id="43013" name="Rechteck 2"/>
          <p:cNvSpPr>
            <a:spLocks noChangeArrowheads="1"/>
          </p:cNvSpPr>
          <p:nvPr/>
        </p:nvSpPr>
        <p:spPr bwMode="auto">
          <a:xfrm>
            <a:off x="395288" y="476250"/>
            <a:ext cx="55451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000" b="1">
                <a:solidFill>
                  <a:srgbClr val="0070C0"/>
                </a:solidFill>
              </a:rPr>
              <a:t>4 Einbindung der Logistik im Unternehmen</a:t>
            </a:r>
          </a:p>
        </p:txBody>
      </p:sp>
      <p:pic>
        <p:nvPicPr>
          <p:cNvPr id="43014" name="Grafik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141663"/>
            <a:ext cx="74485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feld 1"/>
          <p:cNvSpPr txBox="1">
            <a:spLocks noChangeArrowheads="1"/>
          </p:cNvSpPr>
          <p:nvPr/>
        </p:nvSpPr>
        <p:spPr bwMode="auto">
          <a:xfrm>
            <a:off x="542925" y="2246313"/>
            <a:ext cx="23923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2400" b="1">
                <a:solidFill>
                  <a:srgbClr val="00B050"/>
                </a:solidFill>
              </a:rPr>
              <a:t>Hauptprozesse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0757BAC7-0481-4D15-9D14-1F6627315F02}" type="slidenum">
              <a:rPr lang="de-CH" altLang="de-DE"/>
              <a:pPr eaLnBrk="1">
                <a:lnSpc>
                  <a:spcPct val="93000"/>
                </a:lnSpc>
                <a:buClr>
                  <a:srgbClr val="000000"/>
                </a:buClr>
                <a:buSzPct val="100000"/>
                <a:buFont typeface="Times New Roman" panose="02020603050405020304" pitchFamily="18" charset="0"/>
                <a:buNone/>
              </a:pPr>
              <a:t>33</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4.1.4  Ablauforganisation</a:t>
            </a:r>
          </a:p>
        </p:txBody>
      </p:sp>
      <p:sp>
        <p:nvSpPr>
          <p:cNvPr id="44036" name="Textfeld 6"/>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16 im Skript</a:t>
            </a:r>
          </a:p>
        </p:txBody>
      </p:sp>
      <p:sp>
        <p:nvSpPr>
          <p:cNvPr id="44037" name="Rechteck 2"/>
          <p:cNvSpPr>
            <a:spLocks noChangeArrowheads="1"/>
          </p:cNvSpPr>
          <p:nvPr/>
        </p:nvSpPr>
        <p:spPr bwMode="auto">
          <a:xfrm>
            <a:off x="425450" y="476250"/>
            <a:ext cx="55435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000" b="1">
                <a:solidFill>
                  <a:srgbClr val="0070C0"/>
                </a:solidFill>
              </a:rPr>
              <a:t>4 Einbindung der Logistik im Unternehmen</a:t>
            </a:r>
          </a:p>
        </p:txBody>
      </p:sp>
      <p:sp>
        <p:nvSpPr>
          <p:cNvPr id="44038" name="Textfeld 1"/>
          <p:cNvSpPr txBox="1">
            <a:spLocks noChangeArrowheads="1"/>
          </p:cNvSpPr>
          <p:nvPr/>
        </p:nvSpPr>
        <p:spPr bwMode="auto">
          <a:xfrm>
            <a:off x="542925" y="2246313"/>
            <a:ext cx="20272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2400" b="1">
                <a:solidFill>
                  <a:srgbClr val="00B050"/>
                </a:solidFill>
              </a:rPr>
              <a:t>Teilprozesse</a:t>
            </a:r>
          </a:p>
        </p:txBody>
      </p:sp>
      <p:pic>
        <p:nvPicPr>
          <p:cNvPr id="44039" name="Grafik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997200"/>
            <a:ext cx="76327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7333E316-F4B9-4BD6-9763-C2EC4539848E}" type="slidenum">
              <a:rPr lang="de-CH" altLang="de-DE"/>
              <a:pPr eaLnBrk="1">
                <a:lnSpc>
                  <a:spcPct val="93000"/>
                </a:lnSpc>
                <a:buClr>
                  <a:srgbClr val="000000"/>
                </a:buClr>
                <a:buSzPct val="100000"/>
                <a:buFont typeface="Times New Roman" panose="02020603050405020304" pitchFamily="18" charset="0"/>
                <a:buNone/>
              </a:pPr>
              <a:t>34</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4.2  Flussdiagramm</a:t>
            </a:r>
          </a:p>
        </p:txBody>
      </p:sp>
      <p:sp>
        <p:nvSpPr>
          <p:cNvPr id="45060" name="Textfeld 6"/>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17 im Skript</a:t>
            </a:r>
          </a:p>
        </p:txBody>
      </p:sp>
      <p:sp>
        <p:nvSpPr>
          <p:cNvPr id="45061" name="Rechteck 2"/>
          <p:cNvSpPr>
            <a:spLocks noChangeArrowheads="1"/>
          </p:cNvSpPr>
          <p:nvPr/>
        </p:nvSpPr>
        <p:spPr bwMode="auto">
          <a:xfrm>
            <a:off x="395288" y="476250"/>
            <a:ext cx="55451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000" b="1">
                <a:solidFill>
                  <a:srgbClr val="0070C0"/>
                </a:solidFill>
              </a:rPr>
              <a:t>4 Einbindung der Logistik im Unternehmen</a:t>
            </a:r>
          </a:p>
        </p:txBody>
      </p:sp>
      <p:pic>
        <p:nvPicPr>
          <p:cNvPr id="45062" name="Grafik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725" y="850900"/>
            <a:ext cx="4752975"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25450" y="1228725"/>
            <a:ext cx="5082654" cy="523220"/>
          </a:xfrm>
          <a:prstGeom prst="rect">
            <a:avLst/>
          </a:prstGeom>
        </p:spPr>
        <p:txBody>
          <a:bodyPr wrap="square">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4.3 </a:t>
            </a:r>
            <a:r>
              <a:rPr lang="de-CH" sz="2800" b="1" kern="0" dirty="0" smtClean="0">
                <a:solidFill>
                  <a:srgbClr val="0070C0"/>
                </a:solidFill>
                <a:latin typeface="Arial" charset="0"/>
                <a:cs typeface="Arial Unicode MS" charset="0"/>
              </a:rPr>
              <a:t>Kontrollfragen Kapitel 4</a:t>
            </a:r>
            <a:endParaRPr lang="de-CH" sz="2800" b="1" kern="0" dirty="0">
              <a:solidFill>
                <a:srgbClr val="0070C0"/>
              </a:solidFill>
              <a:latin typeface="Arial" charset="0"/>
              <a:cs typeface="Arial Unicode MS" charset="0"/>
            </a:endParaRPr>
          </a:p>
        </p:txBody>
      </p:sp>
      <p:sp>
        <p:nvSpPr>
          <p:cNvPr id="3" name="Textfeld 2"/>
          <p:cNvSpPr txBox="1">
            <a:spLocks noChangeArrowheads="1"/>
          </p:cNvSpPr>
          <p:nvPr/>
        </p:nvSpPr>
        <p:spPr bwMode="auto">
          <a:xfrm>
            <a:off x="430723" y="3429000"/>
            <a:ext cx="3397084" cy="203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3200" dirty="0">
                <a:solidFill>
                  <a:srgbClr val="000000"/>
                </a:solidFill>
              </a:rPr>
              <a:t>Seite 17 im Skript</a:t>
            </a:r>
          </a:p>
          <a:p>
            <a:pPr eaLnBrk="1">
              <a:lnSpc>
                <a:spcPct val="93000"/>
              </a:lnSpc>
              <a:buClr>
                <a:srgbClr val="000000"/>
              </a:buClr>
              <a:buSzPct val="100000"/>
              <a:buFont typeface="Times New Roman" panose="02020603050405020304" pitchFamily="18" charset="0"/>
              <a:buNone/>
            </a:pPr>
            <a:endParaRPr lang="de-CH" altLang="de-DE" sz="3200" dirty="0">
              <a:solidFill>
                <a:srgbClr val="000000"/>
              </a:solidFill>
            </a:endParaRPr>
          </a:p>
          <a:p>
            <a:pPr eaLnBrk="1">
              <a:lnSpc>
                <a:spcPct val="93000"/>
              </a:lnSpc>
              <a:buClr>
                <a:srgbClr val="000000"/>
              </a:buClr>
              <a:buSzPct val="100000"/>
              <a:buFont typeface="Times New Roman" panose="02020603050405020304" pitchFamily="18" charset="0"/>
              <a:buNone/>
            </a:pPr>
            <a:r>
              <a:rPr lang="de-CH" altLang="de-DE" sz="3200" dirty="0">
                <a:solidFill>
                  <a:srgbClr val="000000"/>
                </a:solidFill>
              </a:rPr>
              <a:t>20 min</a:t>
            </a:r>
          </a:p>
          <a:p>
            <a:pPr eaLnBrk="1">
              <a:lnSpc>
                <a:spcPct val="93000"/>
              </a:lnSpc>
              <a:buClr>
                <a:srgbClr val="000000"/>
              </a:buClr>
              <a:buSzPct val="100000"/>
              <a:buFont typeface="Times New Roman" panose="02020603050405020304" pitchFamily="18" charset="0"/>
              <a:buNone/>
            </a:pPr>
            <a:endParaRPr lang="de-CH" altLang="de-DE" sz="4000" dirty="0">
              <a:solidFill>
                <a:srgbClr val="000000"/>
              </a:solidFill>
            </a:endParaRPr>
          </a:p>
        </p:txBody>
      </p:sp>
      <p:sp>
        <p:nvSpPr>
          <p:cNvPr id="46084" name="Rechteck 5"/>
          <p:cNvSpPr>
            <a:spLocks noChangeArrowheads="1"/>
          </p:cNvSpPr>
          <p:nvPr/>
        </p:nvSpPr>
        <p:spPr bwMode="auto">
          <a:xfrm>
            <a:off x="6249988" y="2035175"/>
            <a:ext cx="2044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Benjamin Disraeli </a:t>
            </a:r>
            <a:endParaRPr lang="de-CH" altLang="de-DE">
              <a:solidFill>
                <a:srgbClr val="000000"/>
              </a:solidFill>
            </a:endParaRPr>
          </a:p>
        </p:txBody>
      </p:sp>
      <p:pic>
        <p:nvPicPr>
          <p:cNvPr id="46085" name="Picture 3" descr="/x/detai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33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4" descr="/x/boo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Su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hteck 1"/>
          <p:cNvSpPr>
            <a:spLocks noChangeArrowheads="1"/>
          </p:cNvSpPr>
          <p:nvPr/>
        </p:nvSpPr>
        <p:spPr bwMode="auto">
          <a:xfrm>
            <a:off x="425450" y="2215341"/>
            <a:ext cx="57912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dirty="0"/>
              <a:t>«</a:t>
            </a:r>
            <a:r>
              <a:rPr lang="de-CH" altLang="de-DE" i="1" dirty="0"/>
              <a:t>Das Geheimnis des Erfolges liegt daran, für die Gelegenheit bereit zu sein, wenn sie kommt</a:t>
            </a:r>
            <a:r>
              <a:rPr lang="de-CH" altLang="de-DE" dirty="0"/>
              <a:t>.»</a:t>
            </a:r>
          </a:p>
        </p:txBody>
      </p:sp>
      <p:pic>
        <p:nvPicPr>
          <p:cNvPr id="46089" name="Picture 12" descr="File:Young disrael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388" y="263525"/>
            <a:ext cx="1355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D4EEA1BA-6414-4C3E-89B0-CA6EC6A0317C}" type="slidenum">
              <a:rPr lang="de-CH" altLang="de-DE"/>
              <a:pPr eaLnBrk="1">
                <a:lnSpc>
                  <a:spcPct val="93000"/>
                </a:lnSpc>
                <a:buClr>
                  <a:srgbClr val="000000"/>
                </a:buClr>
                <a:buSzPct val="100000"/>
                <a:buFont typeface="Times New Roman" panose="02020603050405020304" pitchFamily="18" charset="0"/>
                <a:buNone/>
              </a:pPr>
              <a:t>35</a:t>
            </a:fld>
            <a:endParaRPr lang="de-CH" altLang="de-DE"/>
          </a:p>
        </p:txBody>
      </p:sp>
      <p:sp>
        <p:nvSpPr>
          <p:cNvPr id="46091" name="Rechteck 2"/>
          <p:cNvSpPr>
            <a:spLocks noChangeArrowheads="1"/>
          </p:cNvSpPr>
          <p:nvPr/>
        </p:nvSpPr>
        <p:spPr bwMode="auto">
          <a:xfrm>
            <a:off x="425450" y="476250"/>
            <a:ext cx="55435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000" b="1">
                <a:solidFill>
                  <a:srgbClr val="0070C0"/>
                </a:solidFill>
              </a:rPr>
              <a:t>4 Einbindung der Logistik im Unternehmen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hteck 2"/>
          <p:cNvSpPr>
            <a:spLocks noChangeArrowheads="1"/>
          </p:cNvSpPr>
          <p:nvPr/>
        </p:nvSpPr>
        <p:spPr bwMode="auto">
          <a:xfrm>
            <a:off x="395288" y="476250"/>
            <a:ext cx="699928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5. Logistik - Gesamtprozess</a:t>
            </a:r>
          </a:p>
        </p:txBody>
      </p:sp>
      <p:sp>
        <p:nvSpPr>
          <p:cNvPr id="47107" name="Rechteck 3"/>
          <p:cNvSpPr>
            <a:spLocks noChangeArrowheads="1"/>
          </p:cNvSpPr>
          <p:nvPr/>
        </p:nvSpPr>
        <p:spPr bwMode="auto">
          <a:xfrm>
            <a:off x="538163" y="1482725"/>
            <a:ext cx="2016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a:t>Themen:</a:t>
            </a:r>
            <a:endParaRPr lang="de-CH" altLang="de-DE" sz="2400"/>
          </a:p>
        </p:txBody>
      </p:sp>
      <p:sp>
        <p:nvSpPr>
          <p:cNvPr id="47108" name="Rechteck 4"/>
          <p:cNvSpPr>
            <a:spLocks noChangeArrowheads="1"/>
          </p:cNvSpPr>
          <p:nvPr/>
        </p:nvSpPr>
        <p:spPr bwMode="auto">
          <a:xfrm>
            <a:off x="611188" y="2060575"/>
            <a:ext cx="8208962"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b="1"/>
              <a:t>5.1 Übersicht</a:t>
            </a:r>
          </a:p>
          <a:p>
            <a:pPr eaLnBrk="1">
              <a:lnSpc>
                <a:spcPct val="93000"/>
              </a:lnSpc>
              <a:buClr>
                <a:srgbClr val="000000"/>
              </a:buClr>
              <a:buSzPct val="100000"/>
              <a:buFont typeface="Times New Roman" panose="02020603050405020304" pitchFamily="18" charset="0"/>
              <a:buNone/>
            </a:pPr>
            <a:r>
              <a:rPr lang="de-CH" altLang="de-DE" sz="2800" b="1"/>
              <a:t>5.2 Kontrollfrage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41160B5C-C714-4252-97E3-CBC5FDAB792C}" type="slidenum">
              <a:rPr lang="de-CH" altLang="de-DE"/>
              <a:pPr eaLnBrk="1">
                <a:lnSpc>
                  <a:spcPct val="93000"/>
                </a:lnSpc>
                <a:buClr>
                  <a:srgbClr val="000000"/>
                </a:buClr>
                <a:buSzPct val="100000"/>
                <a:buFont typeface="Times New Roman" panose="02020603050405020304" pitchFamily="18" charset="0"/>
                <a:buNone/>
              </a:pPr>
              <a:t>37</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5.1 Übersicht</a:t>
            </a:r>
          </a:p>
        </p:txBody>
      </p:sp>
      <p:sp>
        <p:nvSpPr>
          <p:cNvPr id="48132" name="Textfeld 6"/>
          <p:cNvSpPr txBox="1">
            <a:spLocks noChangeArrowheads="1"/>
          </p:cNvSpPr>
          <p:nvPr/>
        </p:nvSpPr>
        <p:spPr bwMode="auto">
          <a:xfrm>
            <a:off x="6526213" y="271463"/>
            <a:ext cx="19923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18 im Skript</a:t>
            </a:r>
          </a:p>
        </p:txBody>
      </p:sp>
      <p:sp>
        <p:nvSpPr>
          <p:cNvPr id="48133" name="Rechteck 2"/>
          <p:cNvSpPr>
            <a:spLocks noChangeArrowheads="1"/>
          </p:cNvSpPr>
          <p:nvPr/>
        </p:nvSpPr>
        <p:spPr bwMode="auto">
          <a:xfrm>
            <a:off x="395288" y="476250"/>
            <a:ext cx="2913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5. Logistik - Gesamtprozess</a:t>
            </a:r>
          </a:p>
        </p:txBody>
      </p:sp>
      <p:pic>
        <p:nvPicPr>
          <p:cNvPr id="481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485900"/>
            <a:ext cx="6891337" cy="45354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a:spLocks noChangeArrowheads="1"/>
          </p:cNvSpPr>
          <p:nvPr/>
        </p:nvSpPr>
        <p:spPr bwMode="auto">
          <a:xfrm>
            <a:off x="395288" y="3717032"/>
            <a:ext cx="3397084" cy="203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3200" dirty="0">
                <a:solidFill>
                  <a:srgbClr val="000000"/>
                </a:solidFill>
              </a:rPr>
              <a:t>Seite 18 im Skript</a:t>
            </a:r>
          </a:p>
          <a:p>
            <a:pPr eaLnBrk="1">
              <a:lnSpc>
                <a:spcPct val="93000"/>
              </a:lnSpc>
              <a:buClr>
                <a:srgbClr val="000000"/>
              </a:buClr>
              <a:buSzPct val="100000"/>
              <a:buFont typeface="Times New Roman" panose="02020603050405020304" pitchFamily="18" charset="0"/>
              <a:buNone/>
            </a:pPr>
            <a:endParaRPr lang="de-CH" altLang="de-DE" sz="3200" dirty="0">
              <a:solidFill>
                <a:srgbClr val="000000"/>
              </a:solidFill>
            </a:endParaRPr>
          </a:p>
          <a:p>
            <a:pPr eaLnBrk="1">
              <a:lnSpc>
                <a:spcPct val="93000"/>
              </a:lnSpc>
              <a:buClr>
                <a:srgbClr val="000000"/>
              </a:buClr>
              <a:buSzPct val="100000"/>
              <a:buFont typeface="Times New Roman" panose="02020603050405020304" pitchFamily="18" charset="0"/>
              <a:buNone/>
            </a:pPr>
            <a:r>
              <a:rPr lang="de-CH" altLang="de-DE" sz="3200" dirty="0">
                <a:solidFill>
                  <a:srgbClr val="000000"/>
                </a:solidFill>
              </a:rPr>
              <a:t>20 min</a:t>
            </a:r>
          </a:p>
          <a:p>
            <a:pPr eaLnBrk="1">
              <a:lnSpc>
                <a:spcPct val="93000"/>
              </a:lnSpc>
              <a:buClr>
                <a:srgbClr val="000000"/>
              </a:buClr>
              <a:buSzPct val="100000"/>
              <a:buFont typeface="Times New Roman" panose="02020603050405020304" pitchFamily="18" charset="0"/>
              <a:buNone/>
            </a:pPr>
            <a:endParaRPr lang="de-CH" altLang="de-DE" sz="4000" dirty="0">
              <a:solidFill>
                <a:srgbClr val="000000"/>
              </a:solidFill>
            </a:endParaRPr>
          </a:p>
        </p:txBody>
      </p:sp>
      <p:pic>
        <p:nvPicPr>
          <p:cNvPr id="49155" name="Picture 3" descr="/x/detai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33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x/boo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descr="Su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hteck 1"/>
          <p:cNvSpPr>
            <a:spLocks noChangeArrowheads="1"/>
          </p:cNvSpPr>
          <p:nvPr/>
        </p:nvSpPr>
        <p:spPr bwMode="auto">
          <a:xfrm>
            <a:off x="395288" y="1938337"/>
            <a:ext cx="722471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i="1" dirty="0"/>
              <a:t>Die Erfolgsformel</a:t>
            </a:r>
          </a:p>
          <a:p>
            <a:pPr eaLnBrk="1">
              <a:lnSpc>
                <a:spcPct val="93000"/>
              </a:lnSpc>
              <a:buClr>
                <a:srgbClr val="000000"/>
              </a:buClr>
              <a:buSzPct val="100000"/>
              <a:buFont typeface="Times New Roman" panose="02020603050405020304" pitchFamily="18" charset="0"/>
              <a:buNone/>
            </a:pPr>
            <a:endParaRPr lang="de-CH" altLang="de-DE" i="1" dirty="0"/>
          </a:p>
          <a:p>
            <a:pPr eaLnBrk="1">
              <a:lnSpc>
                <a:spcPct val="93000"/>
              </a:lnSpc>
              <a:buClr>
                <a:srgbClr val="000000"/>
              </a:buClr>
              <a:buSzPct val="100000"/>
              <a:buFont typeface="Times New Roman" panose="02020603050405020304" pitchFamily="18" charset="0"/>
              <a:buNone/>
            </a:pPr>
            <a:r>
              <a:rPr lang="de-CH" altLang="de-DE" i="1" dirty="0"/>
              <a:t>«Talent x Training (Lernen, Fleiss) x Möglichkeiten = Erfolg</a:t>
            </a:r>
            <a:r>
              <a:rPr lang="de-CH" altLang="de-DE" dirty="0"/>
              <a:t>»</a:t>
            </a:r>
          </a:p>
        </p:txBody>
      </p:sp>
      <p:sp>
        <p:nvSpPr>
          <p:cNvPr id="49159"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01124A68-C75D-49E5-A51D-F7A4A02166C7}" type="slidenum">
              <a:rPr lang="de-CH" altLang="de-DE"/>
              <a:pPr eaLnBrk="1">
                <a:lnSpc>
                  <a:spcPct val="93000"/>
                </a:lnSpc>
                <a:buClr>
                  <a:srgbClr val="000000"/>
                </a:buClr>
                <a:buSzPct val="100000"/>
                <a:buFont typeface="Times New Roman" panose="02020603050405020304" pitchFamily="18" charset="0"/>
                <a:buNone/>
              </a:pPr>
              <a:t>38</a:t>
            </a:fld>
            <a:endParaRPr lang="de-CH" altLang="de-DE"/>
          </a:p>
        </p:txBody>
      </p:sp>
      <p:sp>
        <p:nvSpPr>
          <p:cNvPr id="13" name="Rechteck 12"/>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5.2 </a:t>
            </a:r>
            <a:r>
              <a:rPr lang="de-CH" sz="2800" b="1" kern="0" dirty="0" smtClean="0">
                <a:solidFill>
                  <a:srgbClr val="0070C0"/>
                </a:solidFill>
                <a:latin typeface="Arial" charset="0"/>
                <a:cs typeface="Arial Unicode MS" charset="0"/>
              </a:rPr>
              <a:t>Kontrollfragen bei Kapitel 5</a:t>
            </a:r>
            <a:endParaRPr lang="de-CH" sz="2800" b="1" kern="0" dirty="0">
              <a:solidFill>
                <a:srgbClr val="0070C0"/>
              </a:solidFill>
              <a:latin typeface="Arial" charset="0"/>
              <a:cs typeface="Arial Unicode MS" charset="0"/>
            </a:endParaRPr>
          </a:p>
        </p:txBody>
      </p:sp>
      <p:sp>
        <p:nvSpPr>
          <p:cNvPr id="49161" name="Rechteck 2"/>
          <p:cNvSpPr>
            <a:spLocks noChangeArrowheads="1"/>
          </p:cNvSpPr>
          <p:nvPr/>
        </p:nvSpPr>
        <p:spPr bwMode="auto">
          <a:xfrm>
            <a:off x="395288" y="476250"/>
            <a:ext cx="2913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5. Logistik - Gesamtprozess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hteck 2"/>
          <p:cNvSpPr>
            <a:spLocks noChangeArrowheads="1"/>
          </p:cNvSpPr>
          <p:nvPr/>
        </p:nvSpPr>
        <p:spPr bwMode="auto">
          <a:xfrm>
            <a:off x="395288" y="476250"/>
            <a:ext cx="36607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6. IT-Konzepte</a:t>
            </a:r>
          </a:p>
        </p:txBody>
      </p:sp>
      <p:sp>
        <p:nvSpPr>
          <p:cNvPr id="50179" name="Rechteck 3"/>
          <p:cNvSpPr>
            <a:spLocks noChangeArrowheads="1"/>
          </p:cNvSpPr>
          <p:nvPr/>
        </p:nvSpPr>
        <p:spPr bwMode="auto">
          <a:xfrm>
            <a:off x="538163" y="1482725"/>
            <a:ext cx="2016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a:t>Themen:</a:t>
            </a:r>
            <a:endParaRPr lang="de-CH" altLang="de-DE" sz="2400"/>
          </a:p>
        </p:txBody>
      </p:sp>
      <p:sp>
        <p:nvSpPr>
          <p:cNvPr id="50180" name="Rechteck 4"/>
          <p:cNvSpPr>
            <a:spLocks noChangeArrowheads="1"/>
          </p:cNvSpPr>
          <p:nvPr/>
        </p:nvSpPr>
        <p:spPr bwMode="auto">
          <a:xfrm>
            <a:off x="611188" y="2060575"/>
            <a:ext cx="8208962"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b="1"/>
              <a:t>6.1 	Aufbau eines IT-Konzepts</a:t>
            </a:r>
          </a:p>
          <a:p>
            <a:pPr eaLnBrk="1">
              <a:lnSpc>
                <a:spcPct val="93000"/>
              </a:lnSpc>
              <a:buClr>
                <a:srgbClr val="000000"/>
              </a:buClr>
              <a:buSzPct val="100000"/>
              <a:buFont typeface="Times New Roman" panose="02020603050405020304" pitchFamily="18" charset="0"/>
              <a:buNone/>
            </a:pPr>
            <a:r>
              <a:rPr lang="de-CH" altLang="de-DE" sz="2800" b="1"/>
              <a:t>--		ERP System</a:t>
            </a:r>
          </a:p>
          <a:p>
            <a:pPr eaLnBrk="1">
              <a:lnSpc>
                <a:spcPct val="93000"/>
              </a:lnSpc>
              <a:buClr>
                <a:srgbClr val="000000"/>
              </a:buClr>
              <a:buSzPct val="100000"/>
              <a:buFont typeface="Times New Roman" panose="02020603050405020304" pitchFamily="18" charset="0"/>
              <a:buNone/>
            </a:pPr>
            <a:r>
              <a:rPr lang="de-CH" altLang="de-DE" sz="2800" b="1"/>
              <a:t>6.2 	Kontrollfrage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15363" name="Rechteck 3"/>
          <p:cNvSpPr>
            <a:spLocks noChangeArrowheads="1"/>
          </p:cNvSpPr>
          <p:nvPr/>
        </p:nvSpPr>
        <p:spPr bwMode="auto">
          <a:xfrm>
            <a:off x="539750" y="1052513"/>
            <a:ext cx="23034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3200" b="1">
                <a:solidFill>
                  <a:srgbClr val="0070C0"/>
                </a:solidFill>
              </a:rPr>
              <a:t>Lernziele:</a:t>
            </a:r>
            <a:endParaRPr lang="de-CH" altLang="de-DE" sz="3200">
              <a:solidFill>
                <a:srgbClr val="0070C0"/>
              </a:solidFill>
            </a:endParaRPr>
          </a:p>
        </p:txBody>
      </p:sp>
      <p:pic>
        <p:nvPicPr>
          <p:cNvPr id="153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557338"/>
            <a:ext cx="7235825" cy="46085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2" descr="C:\Programme\Office2000\MEDIA\CAGCAT10\j029384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134938"/>
            <a:ext cx="17383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AB78FBB4-852F-45DF-B06B-4A2775590567}" type="slidenum">
              <a:rPr lang="de-CH" altLang="de-DE"/>
              <a:pPr eaLnBrk="1">
                <a:lnSpc>
                  <a:spcPct val="93000"/>
                </a:lnSpc>
                <a:buClr>
                  <a:srgbClr val="000000"/>
                </a:buClr>
                <a:buSzPct val="100000"/>
                <a:buFont typeface="Times New Roman" panose="02020603050405020304" pitchFamily="18" charset="0"/>
                <a:buNone/>
              </a:pPr>
              <a:t>40</a:t>
            </a:fld>
            <a:endParaRPr lang="de-CH" altLang="de-DE"/>
          </a:p>
        </p:txBody>
      </p:sp>
      <p:sp>
        <p:nvSpPr>
          <p:cNvPr id="51204" name="Textfeld 6"/>
          <p:cNvSpPr txBox="1">
            <a:spLocks noChangeArrowheads="1"/>
          </p:cNvSpPr>
          <p:nvPr/>
        </p:nvSpPr>
        <p:spPr bwMode="auto">
          <a:xfrm>
            <a:off x="6526213" y="271463"/>
            <a:ext cx="19923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20 im Skript</a:t>
            </a:r>
          </a:p>
        </p:txBody>
      </p:sp>
      <p:sp>
        <p:nvSpPr>
          <p:cNvPr id="7" name="AutoShape 22"/>
          <p:cNvSpPr>
            <a:spLocks noChangeArrowheads="1"/>
          </p:cNvSpPr>
          <p:nvPr/>
        </p:nvSpPr>
        <p:spPr bwMode="auto">
          <a:xfrm>
            <a:off x="1475656" y="1540580"/>
            <a:ext cx="5606131" cy="4526632"/>
          </a:xfrm>
          <a:prstGeom prst="triangle">
            <a:avLst>
              <a:gd name="adj" fmla="val 50000"/>
            </a:avLst>
          </a:prstGeom>
          <a:gradFill rotWithShape="0">
            <a:gsLst>
              <a:gs pos="0">
                <a:srgbClr val="FFFFAB"/>
              </a:gs>
              <a:gs pos="100000">
                <a:srgbClr val="FFFFB1"/>
              </a:gs>
            </a:gsLst>
            <a:lin ang="2700000" scaled="1"/>
          </a:gradFill>
          <a:ln w="9525">
            <a:miter lim="800000"/>
            <a:headEnd/>
            <a:tailEnd/>
          </a:ln>
          <a:scene3d>
            <a:camera prst="legacyObliqueTopRight"/>
            <a:lightRig rig="legacyFlat3" dir="b"/>
          </a:scene3d>
          <a:sp3d extrusionH="277800" prstMaterial="legacyMatte">
            <a:bevelT w="13500" h="13500" prst="angle"/>
            <a:bevelB w="13500" h="13500" prst="angle"/>
            <a:extrusionClr>
              <a:srgbClr val="FFFF00"/>
            </a:extrusionClr>
            <a:contourClr>
              <a:srgbClr val="FFFFAB"/>
            </a:contourClr>
          </a:sp3d>
        </p:spPr>
        <p:txBody>
          <a:bodyPr wrap="none" lIns="91435" tIns="45717" rIns="91435" bIns="45717" anchor="ctr">
            <a:flatTx/>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00000"/>
              </a:lnSpc>
            </a:pPr>
            <a:endParaRPr lang="de-CH" altLang="de-DE" sz="2000" b="0">
              <a:solidFill>
                <a:srgbClr val="0033CC"/>
              </a:solidFill>
            </a:endParaRPr>
          </a:p>
        </p:txBody>
      </p:sp>
      <p:grpSp>
        <p:nvGrpSpPr>
          <p:cNvPr id="9" name="Group 13"/>
          <p:cNvGrpSpPr>
            <a:grpSpLocks/>
          </p:cNvGrpSpPr>
          <p:nvPr/>
        </p:nvGrpSpPr>
        <p:grpSpPr bwMode="auto">
          <a:xfrm>
            <a:off x="1571625" y="1971677"/>
            <a:ext cx="7073900" cy="576263"/>
            <a:chOff x="1162" y="1343"/>
            <a:chExt cx="4456" cy="363"/>
          </a:xfrm>
        </p:grpSpPr>
        <p:sp>
          <p:nvSpPr>
            <p:cNvPr id="10" name="Rectangle 14"/>
            <p:cNvSpPr>
              <a:spLocks noChangeArrowheads="1"/>
            </p:cNvSpPr>
            <p:nvPr/>
          </p:nvSpPr>
          <p:spPr bwMode="auto">
            <a:xfrm>
              <a:off x="1162" y="1371"/>
              <a:ext cx="1033"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nchor="ctr"/>
            <a:lstStyle>
              <a:lvl1pPr defTabSz="762000">
                <a:defRPr sz="1400" b="1">
                  <a:solidFill>
                    <a:schemeClr val="tx1"/>
                  </a:solidFill>
                  <a:latin typeface="Arial" panose="020B0604020202020204" pitchFamily="34" charset="0"/>
                </a:defRPr>
              </a:lvl1pPr>
              <a:lvl2pPr marL="742950" indent="-285750" defTabSz="762000">
                <a:defRPr sz="1400" b="1">
                  <a:solidFill>
                    <a:schemeClr val="tx1"/>
                  </a:solidFill>
                  <a:latin typeface="Arial" panose="020B0604020202020204" pitchFamily="34" charset="0"/>
                </a:defRPr>
              </a:lvl2pPr>
              <a:lvl3pPr marL="1143000" indent="-228600" defTabSz="762000">
                <a:defRPr sz="1400" b="1">
                  <a:solidFill>
                    <a:schemeClr val="tx1"/>
                  </a:solidFill>
                  <a:latin typeface="Arial" panose="020B0604020202020204" pitchFamily="34" charset="0"/>
                </a:defRPr>
              </a:lvl3pPr>
              <a:lvl4pPr marL="1600200" indent="-228600" defTabSz="762000">
                <a:defRPr sz="1400" b="1">
                  <a:solidFill>
                    <a:schemeClr val="tx1"/>
                  </a:solidFill>
                  <a:latin typeface="Arial" panose="020B0604020202020204" pitchFamily="34" charset="0"/>
                </a:defRPr>
              </a:lvl4pPr>
              <a:lvl5pPr marL="2057400" indent="-228600" defTabSz="762000">
                <a:defRPr sz="1400" b="1">
                  <a:solidFill>
                    <a:schemeClr val="tx1"/>
                  </a:solidFill>
                  <a:latin typeface="Arial" panose="020B0604020202020204" pitchFamily="34" charset="0"/>
                </a:defRPr>
              </a:lvl5pPr>
              <a:lvl6pPr marL="25146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00000"/>
                </a:lnSpc>
              </a:pPr>
              <a:r>
                <a:rPr lang="de-CH" altLang="de-DE" sz="1800" dirty="0">
                  <a:solidFill>
                    <a:srgbClr val="0033CC"/>
                  </a:solidFill>
                </a:rPr>
                <a:t>Ebene 1</a:t>
              </a:r>
            </a:p>
          </p:txBody>
        </p:sp>
        <p:sp>
          <p:nvSpPr>
            <p:cNvPr id="11" name="Rectangle 15"/>
            <p:cNvSpPr>
              <a:spLocks noChangeArrowheads="1"/>
            </p:cNvSpPr>
            <p:nvPr/>
          </p:nvSpPr>
          <p:spPr bwMode="auto">
            <a:xfrm>
              <a:off x="3590" y="1343"/>
              <a:ext cx="2028"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nchor="ctr"/>
            <a:lstStyle>
              <a:lvl1pPr defTabSz="762000">
                <a:defRPr sz="1400" b="1">
                  <a:solidFill>
                    <a:schemeClr val="tx1"/>
                  </a:solidFill>
                  <a:latin typeface="Arial" panose="020B0604020202020204" pitchFamily="34" charset="0"/>
                </a:defRPr>
              </a:lvl1pPr>
              <a:lvl2pPr marL="742950" indent="-285750" defTabSz="762000">
                <a:defRPr sz="1400" b="1">
                  <a:solidFill>
                    <a:schemeClr val="tx1"/>
                  </a:solidFill>
                  <a:latin typeface="Arial" panose="020B0604020202020204" pitchFamily="34" charset="0"/>
                </a:defRPr>
              </a:lvl2pPr>
              <a:lvl3pPr marL="1143000" indent="-228600" defTabSz="762000">
                <a:defRPr sz="1400" b="1">
                  <a:solidFill>
                    <a:schemeClr val="tx1"/>
                  </a:solidFill>
                  <a:latin typeface="Arial" panose="020B0604020202020204" pitchFamily="34" charset="0"/>
                </a:defRPr>
              </a:lvl3pPr>
              <a:lvl4pPr marL="1600200" indent="-228600" defTabSz="762000">
                <a:defRPr sz="1400" b="1">
                  <a:solidFill>
                    <a:schemeClr val="tx1"/>
                  </a:solidFill>
                  <a:latin typeface="Arial" panose="020B0604020202020204" pitchFamily="34" charset="0"/>
                </a:defRPr>
              </a:lvl4pPr>
              <a:lvl5pPr marL="2057400" indent="-228600" defTabSz="762000">
                <a:defRPr sz="1400" b="1">
                  <a:solidFill>
                    <a:schemeClr val="tx1"/>
                  </a:solidFill>
                  <a:latin typeface="Arial" panose="020B0604020202020204" pitchFamily="34" charset="0"/>
                </a:defRPr>
              </a:lvl5pPr>
              <a:lvl6pPr marL="25146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l">
                <a:lnSpc>
                  <a:spcPct val="100000"/>
                </a:lnSpc>
              </a:pPr>
              <a:r>
                <a:rPr lang="de-CH" altLang="de-DE" sz="1800" dirty="0">
                  <a:solidFill>
                    <a:srgbClr val="0033CC"/>
                  </a:solidFill>
                </a:rPr>
                <a:t>ERP-System </a:t>
              </a:r>
              <a:endParaRPr lang="de-CH" altLang="de-DE" sz="1800" b="0" dirty="0">
                <a:solidFill>
                  <a:srgbClr val="0033CC"/>
                </a:solidFill>
              </a:endParaRPr>
            </a:p>
          </p:txBody>
        </p:sp>
      </p:grpSp>
      <p:grpSp>
        <p:nvGrpSpPr>
          <p:cNvPr id="12" name="Group 16"/>
          <p:cNvGrpSpPr>
            <a:grpSpLocks/>
          </p:cNvGrpSpPr>
          <p:nvPr/>
        </p:nvGrpSpPr>
        <p:grpSpPr bwMode="auto">
          <a:xfrm>
            <a:off x="992687" y="2990341"/>
            <a:ext cx="7226963" cy="671749"/>
            <a:chOff x="836" y="1778"/>
            <a:chExt cx="4805" cy="443"/>
          </a:xfrm>
        </p:grpSpPr>
        <p:sp>
          <p:nvSpPr>
            <p:cNvPr id="13" name="Rectangle 17"/>
            <p:cNvSpPr>
              <a:spLocks noChangeArrowheads="1"/>
            </p:cNvSpPr>
            <p:nvPr/>
          </p:nvSpPr>
          <p:spPr bwMode="auto">
            <a:xfrm>
              <a:off x="836" y="1805"/>
              <a:ext cx="1063"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nchor="ctr"/>
            <a:lstStyle>
              <a:lvl1pPr defTabSz="762000">
                <a:defRPr sz="1400" b="1">
                  <a:solidFill>
                    <a:schemeClr val="tx1"/>
                  </a:solidFill>
                  <a:latin typeface="Arial" panose="020B0604020202020204" pitchFamily="34" charset="0"/>
                </a:defRPr>
              </a:lvl1pPr>
              <a:lvl2pPr marL="742950" indent="-285750" defTabSz="762000">
                <a:defRPr sz="1400" b="1">
                  <a:solidFill>
                    <a:schemeClr val="tx1"/>
                  </a:solidFill>
                  <a:latin typeface="Arial" panose="020B0604020202020204" pitchFamily="34" charset="0"/>
                </a:defRPr>
              </a:lvl2pPr>
              <a:lvl3pPr marL="1143000" indent="-228600" defTabSz="762000">
                <a:defRPr sz="1400" b="1">
                  <a:solidFill>
                    <a:schemeClr val="tx1"/>
                  </a:solidFill>
                  <a:latin typeface="Arial" panose="020B0604020202020204" pitchFamily="34" charset="0"/>
                </a:defRPr>
              </a:lvl3pPr>
              <a:lvl4pPr marL="1600200" indent="-228600" defTabSz="762000">
                <a:defRPr sz="1400" b="1">
                  <a:solidFill>
                    <a:schemeClr val="tx1"/>
                  </a:solidFill>
                  <a:latin typeface="Arial" panose="020B0604020202020204" pitchFamily="34" charset="0"/>
                </a:defRPr>
              </a:lvl4pPr>
              <a:lvl5pPr marL="2057400" indent="-228600" defTabSz="762000">
                <a:defRPr sz="1400" b="1">
                  <a:solidFill>
                    <a:schemeClr val="tx1"/>
                  </a:solidFill>
                  <a:latin typeface="Arial" panose="020B0604020202020204" pitchFamily="34" charset="0"/>
                </a:defRPr>
              </a:lvl5pPr>
              <a:lvl6pPr marL="25146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00000"/>
                </a:lnSpc>
              </a:pPr>
              <a:r>
                <a:rPr lang="de-CH" altLang="de-DE" sz="1800" dirty="0">
                  <a:solidFill>
                    <a:srgbClr val="CC0000"/>
                  </a:solidFill>
                </a:rPr>
                <a:t>Ebene </a:t>
              </a:r>
              <a:r>
                <a:rPr lang="de-CH" altLang="de-DE" sz="1800" dirty="0" smtClean="0">
                  <a:solidFill>
                    <a:srgbClr val="CC0000"/>
                  </a:solidFill>
                </a:rPr>
                <a:t>2</a:t>
              </a:r>
              <a:endParaRPr lang="de-CH" altLang="de-DE" sz="1800" dirty="0">
                <a:solidFill>
                  <a:srgbClr val="CC0000"/>
                </a:solidFill>
              </a:endParaRPr>
            </a:p>
          </p:txBody>
        </p:sp>
        <p:sp>
          <p:nvSpPr>
            <p:cNvPr id="14" name="Rectangle 18"/>
            <p:cNvSpPr>
              <a:spLocks noChangeArrowheads="1"/>
            </p:cNvSpPr>
            <p:nvPr/>
          </p:nvSpPr>
          <p:spPr bwMode="auto">
            <a:xfrm>
              <a:off x="4011" y="1778"/>
              <a:ext cx="1630"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nchor="ctr"/>
            <a:lstStyle>
              <a:lvl1pPr defTabSz="762000">
                <a:defRPr sz="1400" b="1">
                  <a:solidFill>
                    <a:schemeClr val="tx1"/>
                  </a:solidFill>
                  <a:latin typeface="Arial" panose="020B0604020202020204" pitchFamily="34" charset="0"/>
                </a:defRPr>
              </a:lvl1pPr>
              <a:lvl2pPr marL="742950" indent="-285750" defTabSz="762000">
                <a:defRPr sz="1400" b="1">
                  <a:solidFill>
                    <a:schemeClr val="tx1"/>
                  </a:solidFill>
                  <a:latin typeface="Arial" panose="020B0604020202020204" pitchFamily="34" charset="0"/>
                </a:defRPr>
              </a:lvl2pPr>
              <a:lvl3pPr marL="1143000" indent="-228600" defTabSz="762000">
                <a:defRPr sz="1400" b="1">
                  <a:solidFill>
                    <a:schemeClr val="tx1"/>
                  </a:solidFill>
                  <a:latin typeface="Arial" panose="020B0604020202020204" pitchFamily="34" charset="0"/>
                </a:defRPr>
              </a:lvl3pPr>
              <a:lvl4pPr marL="1600200" indent="-228600" defTabSz="762000">
                <a:defRPr sz="1400" b="1">
                  <a:solidFill>
                    <a:schemeClr val="tx1"/>
                  </a:solidFill>
                  <a:latin typeface="Arial" panose="020B0604020202020204" pitchFamily="34" charset="0"/>
                </a:defRPr>
              </a:lvl4pPr>
              <a:lvl5pPr marL="2057400" indent="-228600" defTabSz="762000">
                <a:defRPr sz="1400" b="1">
                  <a:solidFill>
                    <a:schemeClr val="tx1"/>
                  </a:solidFill>
                  <a:latin typeface="Arial" panose="020B0604020202020204" pitchFamily="34" charset="0"/>
                </a:defRPr>
              </a:lvl5pPr>
              <a:lvl6pPr marL="25146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l">
                <a:lnSpc>
                  <a:spcPct val="100000"/>
                </a:lnSpc>
              </a:pPr>
              <a:r>
                <a:rPr lang="de-CH" altLang="de-DE" sz="1800" dirty="0">
                  <a:solidFill>
                    <a:srgbClr val="CC0000"/>
                  </a:solidFill>
                </a:rPr>
                <a:t> </a:t>
              </a:r>
              <a:r>
                <a:rPr lang="de-DE" altLang="de-DE" sz="1800" dirty="0">
                  <a:solidFill>
                    <a:srgbClr val="CC0000"/>
                  </a:solidFill>
                </a:rPr>
                <a:t>Lagerverwaltung-System</a:t>
              </a:r>
              <a:endParaRPr lang="de-CH" altLang="de-DE" sz="1800" dirty="0">
                <a:solidFill>
                  <a:srgbClr val="CC0000"/>
                </a:solidFill>
              </a:endParaRPr>
            </a:p>
          </p:txBody>
        </p:sp>
      </p:grpSp>
      <p:sp>
        <p:nvSpPr>
          <p:cNvPr id="15" name="AutoShape 22"/>
          <p:cNvSpPr>
            <a:spLocks noChangeArrowheads="1"/>
          </p:cNvSpPr>
          <p:nvPr/>
        </p:nvSpPr>
        <p:spPr bwMode="auto">
          <a:xfrm>
            <a:off x="1054101" y="914400"/>
            <a:ext cx="5919787" cy="4953000"/>
          </a:xfrm>
          <a:prstGeom prst="triangle">
            <a:avLst>
              <a:gd name="adj" fmla="val 50000"/>
            </a:avLst>
          </a:prstGeom>
          <a:gradFill rotWithShape="0">
            <a:gsLst>
              <a:gs pos="0">
                <a:srgbClr val="FFFFAB"/>
              </a:gs>
              <a:gs pos="100000">
                <a:srgbClr val="FFFFB1"/>
              </a:gs>
            </a:gsLst>
            <a:lin ang="2700000" scaled="1"/>
          </a:gradFill>
          <a:ln w="9525">
            <a:miter lim="800000"/>
            <a:headEnd/>
            <a:tailEnd/>
          </a:ln>
          <a:scene3d>
            <a:camera prst="legacyObliqueTopRight"/>
            <a:lightRig rig="legacyFlat3" dir="b"/>
          </a:scene3d>
          <a:sp3d extrusionH="277800" prstMaterial="legacyMatte">
            <a:bevelT w="13500" h="13500" prst="angle"/>
            <a:bevelB w="13500" h="13500" prst="angle"/>
            <a:extrusionClr>
              <a:srgbClr val="FFFF00"/>
            </a:extrusionClr>
            <a:contourClr>
              <a:srgbClr val="FFFFAB"/>
            </a:contourClr>
          </a:sp3d>
        </p:spPr>
        <p:txBody>
          <a:bodyPr wrap="none" lIns="91435" tIns="45717" rIns="91435" bIns="45717" anchor="ctr">
            <a:flatTx/>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00000"/>
              </a:lnSpc>
            </a:pPr>
            <a:endParaRPr lang="de-CH" altLang="de-DE" sz="2000" b="0">
              <a:solidFill>
                <a:srgbClr val="0033CC"/>
              </a:solidFill>
            </a:endParaRPr>
          </a:p>
        </p:txBody>
      </p:sp>
      <p:sp>
        <p:nvSpPr>
          <p:cNvPr id="16" name="Rectangle 23"/>
          <p:cNvSpPr>
            <a:spLocks noChangeArrowheads="1"/>
          </p:cNvSpPr>
          <p:nvPr/>
        </p:nvSpPr>
        <p:spPr bwMode="auto">
          <a:xfrm>
            <a:off x="3405544" y="2049464"/>
            <a:ext cx="1111250" cy="449262"/>
          </a:xfrm>
          <a:prstGeom prst="rect">
            <a:avLst/>
          </a:prstGeom>
          <a:gradFill rotWithShape="0">
            <a:gsLst>
              <a:gs pos="0">
                <a:srgbClr val="0000FF"/>
              </a:gs>
              <a:gs pos="100000">
                <a:srgbClr val="8F8FFF"/>
              </a:gs>
            </a:gsLst>
            <a:lin ang="2700000" scaled="1"/>
          </a:gradFill>
          <a:ln w="9525">
            <a:miter lim="800000"/>
            <a:headEnd/>
            <a:tailEnd/>
          </a:ln>
          <a:scene3d>
            <a:camera prst="legacyObliqueTopRight"/>
            <a:lightRig rig="legacyFlat3" dir="b"/>
          </a:scene3d>
          <a:sp3d extrusionH="277800" prstMaterial="legacyMatte">
            <a:bevelT w="13500" h="13500" prst="angle"/>
            <a:bevelB w="13500" h="13500" prst="angle"/>
            <a:extrusionClr>
              <a:srgbClr val="0000FF"/>
            </a:extrusionClr>
            <a:contourClr>
              <a:srgbClr val="0000FF"/>
            </a:contourClr>
          </a:sp3d>
        </p:spPr>
        <p:txBody>
          <a:bodyPr wrap="none" lIns="91435" tIns="45717" rIns="91435" bIns="45717" anchor="ctr">
            <a:flatTx/>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00000"/>
              </a:lnSpc>
            </a:pPr>
            <a:r>
              <a:rPr lang="de-CH" altLang="de-DE" sz="2000" dirty="0">
                <a:solidFill>
                  <a:srgbClr val="FFFF66"/>
                </a:solidFill>
              </a:rPr>
              <a:t>ERP</a:t>
            </a:r>
            <a:endParaRPr lang="de-CH" altLang="de-DE" sz="2000" b="0" dirty="0"/>
          </a:p>
        </p:txBody>
      </p:sp>
      <p:sp>
        <p:nvSpPr>
          <p:cNvPr id="20" name="Rectangle 36"/>
          <p:cNvSpPr>
            <a:spLocks noChangeArrowheads="1"/>
          </p:cNvSpPr>
          <p:nvPr/>
        </p:nvSpPr>
        <p:spPr bwMode="auto">
          <a:xfrm>
            <a:off x="2743200" y="3103125"/>
            <a:ext cx="2438400" cy="540402"/>
          </a:xfrm>
          <a:prstGeom prst="rect">
            <a:avLst/>
          </a:prstGeom>
          <a:gradFill rotWithShape="0">
            <a:gsLst>
              <a:gs pos="0">
                <a:srgbClr val="FF6C4F"/>
              </a:gs>
              <a:gs pos="100000">
                <a:srgbClr val="FFB5A6"/>
              </a:gs>
            </a:gsLst>
            <a:lin ang="2700000" scaled="1"/>
          </a:gradFill>
          <a:ln w="9525">
            <a:miter lim="800000"/>
            <a:headEnd/>
            <a:tailEnd/>
          </a:ln>
          <a:scene3d>
            <a:camera prst="legacyObliqueTopRight"/>
            <a:lightRig rig="legacyFlat3" dir="b"/>
          </a:scene3d>
          <a:sp3d extrusionH="277800" prstMaterial="legacyMatte">
            <a:bevelT w="13500" h="13500" prst="angle"/>
            <a:bevelB w="13500" h="13500" prst="angle"/>
            <a:extrusionClr>
              <a:srgbClr val="FF6C4F"/>
            </a:extrusionClr>
            <a:contourClr>
              <a:srgbClr val="FF6C4F"/>
            </a:contourClr>
          </a:sp3d>
        </p:spPr>
        <p:txBody>
          <a:bodyPr wrap="none" lIns="91435" tIns="45717" rIns="91435" bIns="45717">
            <a:flatTx/>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l">
              <a:lnSpc>
                <a:spcPct val="100000"/>
              </a:lnSpc>
            </a:pPr>
            <a:r>
              <a:rPr lang="de-CH" altLang="de-DE" sz="1600">
                <a:solidFill>
                  <a:srgbClr val="FFFF66"/>
                </a:solidFill>
              </a:rPr>
              <a:t>LVS</a:t>
            </a:r>
            <a:endParaRPr lang="de-CH" altLang="de-DE" sz="1600" b="0"/>
          </a:p>
        </p:txBody>
      </p:sp>
      <p:sp>
        <p:nvSpPr>
          <p:cNvPr id="23" name="Rectangle 42"/>
          <p:cNvSpPr>
            <a:spLocks noChangeArrowheads="1"/>
          </p:cNvSpPr>
          <p:nvPr/>
        </p:nvSpPr>
        <p:spPr bwMode="auto">
          <a:xfrm>
            <a:off x="4430722" y="4513843"/>
            <a:ext cx="687386" cy="257304"/>
          </a:xfrm>
          <a:prstGeom prst="rect">
            <a:avLst/>
          </a:prstGeom>
          <a:gradFill rotWithShape="0">
            <a:gsLst>
              <a:gs pos="0">
                <a:schemeClr val="folHlink"/>
              </a:gs>
              <a:gs pos="100000">
                <a:schemeClr val="folHlink">
                  <a:gamma/>
                  <a:tint val="23137"/>
                  <a:invGamma/>
                </a:schemeClr>
              </a:gs>
            </a:gsLst>
            <a:lin ang="2700000" scaled="1"/>
          </a:gradFill>
          <a:ln w="12700">
            <a:miter lim="800000"/>
            <a:headEnd/>
            <a:tailEnd/>
          </a:ln>
          <a:effectLst/>
          <a:scene3d>
            <a:camera prst="legacyObliqueTopRight"/>
            <a:lightRig rig="legacyFlat3" dir="b"/>
          </a:scene3d>
          <a:sp3d extrusionH="125400" prstMaterial="legacyMatte">
            <a:bevelT w="13500" h="13500" prst="angle"/>
            <a:bevelB w="13500" h="13500" prst="angle"/>
            <a:extrusionClr>
              <a:schemeClr val="folHlink"/>
            </a:extrusionClr>
          </a:sp3d>
        </p:spPr>
        <p:txBody>
          <a:bodyPr wrap="none" lIns="91435" tIns="45717" rIns="91435" bIns="45717" anchor="ctr">
            <a:flatTx/>
          </a:bodyPr>
          <a:lstStyle/>
          <a:p>
            <a:pPr>
              <a:lnSpc>
                <a:spcPct val="100000"/>
              </a:lnSpc>
              <a:defRPr/>
            </a:pPr>
            <a:r>
              <a:rPr lang="de-CH" dirty="0">
                <a:latin typeface="Arial Narrow" pitchFamily="34" charset="0"/>
              </a:rPr>
              <a:t>SPS</a:t>
            </a:r>
            <a:endParaRPr lang="de-CH" b="0" dirty="0">
              <a:latin typeface="Arial Narrow" pitchFamily="34" charset="0"/>
            </a:endParaRPr>
          </a:p>
        </p:txBody>
      </p:sp>
      <p:sp>
        <p:nvSpPr>
          <p:cNvPr id="26" name="Rectangle 48"/>
          <p:cNvSpPr>
            <a:spLocks noChangeArrowheads="1"/>
          </p:cNvSpPr>
          <p:nvPr/>
        </p:nvSpPr>
        <p:spPr bwMode="auto">
          <a:xfrm>
            <a:off x="2731086" y="3832225"/>
            <a:ext cx="674458" cy="278260"/>
          </a:xfrm>
          <a:prstGeom prst="rect">
            <a:avLst/>
          </a:prstGeom>
          <a:gradFill rotWithShape="0">
            <a:gsLst>
              <a:gs pos="0">
                <a:srgbClr val="FFFF00"/>
              </a:gs>
              <a:gs pos="100000">
                <a:srgbClr val="FFFFB9"/>
              </a:gs>
            </a:gsLst>
            <a:lin ang="2700000" scaled="1"/>
          </a:gradFill>
          <a:ln w="9525">
            <a:miter lim="800000"/>
            <a:headEnd/>
            <a:tailEnd/>
          </a:ln>
          <a:scene3d>
            <a:camera prst="legacyObliqueTopRight"/>
            <a:lightRig rig="legacyFlat3" dir="b"/>
          </a:scene3d>
          <a:sp3d extrusionH="125400" prstMaterial="legacyMatte">
            <a:bevelT w="13500" h="13500" prst="angle"/>
            <a:bevelB w="13500" h="13500" prst="angle"/>
            <a:extrusionClr>
              <a:srgbClr val="FFFF00"/>
            </a:extrusionClr>
            <a:contourClr>
              <a:srgbClr val="FFFF00"/>
            </a:contourClr>
          </a:sp3d>
        </p:spPr>
        <p:txBody>
          <a:bodyPr wrap="none" lIns="91435" tIns="45717" rIns="91435" bIns="45717" anchor="ctr">
            <a:flatTx/>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00000"/>
              </a:lnSpc>
            </a:pPr>
            <a:r>
              <a:rPr lang="de-CH" altLang="de-DE" dirty="0" smtClean="0">
                <a:latin typeface="Arial Narrow" panose="020B0606020202030204" pitchFamily="34" charset="0"/>
              </a:rPr>
              <a:t>FLS</a:t>
            </a:r>
            <a:endParaRPr lang="de-CH" altLang="de-DE" b="0" dirty="0">
              <a:latin typeface="Arial Narrow" panose="020B0606020202030204" pitchFamily="34" charset="0"/>
            </a:endParaRPr>
          </a:p>
        </p:txBody>
      </p:sp>
      <p:sp>
        <p:nvSpPr>
          <p:cNvPr id="27" name="AutoShape 49"/>
          <p:cNvSpPr>
            <a:spLocks noChangeArrowheads="1"/>
          </p:cNvSpPr>
          <p:nvPr/>
        </p:nvSpPr>
        <p:spPr bwMode="auto">
          <a:xfrm>
            <a:off x="3808414" y="2486026"/>
            <a:ext cx="304800" cy="533400"/>
          </a:xfrm>
          <a:prstGeom prst="upDownArrow">
            <a:avLst>
              <a:gd name="adj1" fmla="val 68056"/>
              <a:gd name="adj2" fmla="val 31767"/>
            </a:avLst>
          </a:prstGeom>
          <a:gradFill rotWithShape="0">
            <a:gsLst>
              <a:gs pos="0">
                <a:srgbClr val="66FF33"/>
              </a:gs>
              <a:gs pos="50000">
                <a:srgbClr val="FFFFFF"/>
              </a:gs>
              <a:gs pos="100000">
                <a:srgbClr val="66FF33"/>
              </a:gs>
            </a:gsLst>
            <a:lin ang="5400000" scaled="1"/>
          </a:gradFill>
          <a:ln w="9525">
            <a:solidFill>
              <a:srgbClr val="000000"/>
            </a:solidFill>
            <a:miter lim="800000"/>
            <a:headEnd/>
            <a:tailEnd/>
          </a:ln>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70000"/>
              </a:lnSpc>
            </a:pPr>
            <a:endParaRPr lang="de-CH" altLang="de-DE" b="0">
              <a:latin typeface="Arial Narrow" panose="020B0606020202030204" pitchFamily="34" charset="0"/>
            </a:endParaRPr>
          </a:p>
        </p:txBody>
      </p:sp>
      <p:sp>
        <p:nvSpPr>
          <p:cNvPr id="28" name="Rectangle 50"/>
          <p:cNvSpPr>
            <a:spLocks noChangeArrowheads="1"/>
          </p:cNvSpPr>
          <p:nvPr/>
        </p:nvSpPr>
        <p:spPr bwMode="auto">
          <a:xfrm>
            <a:off x="3952280" y="3781426"/>
            <a:ext cx="1179514" cy="289505"/>
          </a:xfrm>
          <a:prstGeom prst="rect">
            <a:avLst/>
          </a:prstGeom>
          <a:gradFill rotWithShape="0">
            <a:gsLst>
              <a:gs pos="0">
                <a:srgbClr val="D62A2A"/>
              </a:gs>
              <a:gs pos="100000">
                <a:srgbClr val="E57777"/>
              </a:gs>
            </a:gsLst>
            <a:lin ang="2700000" scaled="1"/>
          </a:gradFill>
          <a:ln w="9525">
            <a:miter lim="800000"/>
            <a:headEnd/>
            <a:tailEnd/>
          </a:ln>
          <a:scene3d>
            <a:camera prst="legacyObliqueTopRight"/>
            <a:lightRig rig="legacyFlat3" dir="b"/>
          </a:scene3d>
          <a:sp3d extrusionH="125400" prstMaterial="legacyMatte">
            <a:bevelT w="13500" h="13500" prst="angle"/>
            <a:bevelB w="13500" h="13500" prst="angle"/>
            <a:extrusionClr>
              <a:srgbClr val="D62A2A"/>
            </a:extrusionClr>
            <a:contourClr>
              <a:srgbClr val="D62A2A"/>
            </a:contourClr>
          </a:sp3d>
        </p:spPr>
        <p:txBody>
          <a:bodyPr wrap="none" lIns="91435" tIns="45717" rIns="91435" bIns="45717" anchor="ctr">
            <a:flatTx/>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00000"/>
              </a:lnSpc>
            </a:pPr>
            <a:r>
              <a:rPr lang="de-CH" altLang="de-DE" dirty="0">
                <a:solidFill>
                  <a:srgbClr val="FFFF66"/>
                </a:solidFill>
                <a:latin typeface="Arial Narrow" panose="020B0606020202030204" pitchFamily="34" charset="0"/>
              </a:rPr>
              <a:t>MFR</a:t>
            </a:r>
            <a:endParaRPr lang="de-CH" altLang="de-DE" b="0" dirty="0">
              <a:latin typeface="Arial Narrow" panose="020B0606020202030204" pitchFamily="34" charset="0"/>
            </a:endParaRPr>
          </a:p>
        </p:txBody>
      </p:sp>
      <p:pic>
        <p:nvPicPr>
          <p:cNvPr id="29" name="Picture 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200650"/>
            <a:ext cx="914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75238"/>
            <a:ext cx="914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31" name="Freeform 75"/>
          <p:cNvSpPr>
            <a:spLocks/>
          </p:cNvSpPr>
          <p:nvPr/>
        </p:nvSpPr>
        <p:spPr bwMode="auto">
          <a:xfrm rot="10212707">
            <a:off x="1928191" y="4284838"/>
            <a:ext cx="990630" cy="655844"/>
          </a:xfrm>
          <a:custGeom>
            <a:avLst/>
            <a:gdLst>
              <a:gd name="T0" fmla="*/ 0 w 896"/>
              <a:gd name="T1" fmla="*/ 238 h 238"/>
              <a:gd name="T2" fmla="*/ 526 w 896"/>
              <a:gd name="T3" fmla="*/ 156 h 238"/>
              <a:gd name="T4" fmla="*/ 329 w 896"/>
              <a:gd name="T5" fmla="*/ 98 h 238"/>
              <a:gd name="T6" fmla="*/ 896 w 896"/>
              <a:gd name="T7" fmla="*/ 0 h 238"/>
              <a:gd name="T8" fmla="*/ 0 60000 65536"/>
              <a:gd name="T9" fmla="*/ 0 60000 65536"/>
              <a:gd name="T10" fmla="*/ 0 60000 65536"/>
              <a:gd name="T11" fmla="*/ 0 60000 65536"/>
              <a:gd name="T12" fmla="*/ 0 w 896"/>
              <a:gd name="T13" fmla="*/ 0 h 238"/>
              <a:gd name="T14" fmla="*/ 896 w 896"/>
              <a:gd name="T15" fmla="*/ 238 h 238"/>
            </a:gdLst>
            <a:ahLst/>
            <a:cxnLst>
              <a:cxn ang="T8">
                <a:pos x="T0" y="T1"/>
              </a:cxn>
              <a:cxn ang="T9">
                <a:pos x="T2" y="T3"/>
              </a:cxn>
              <a:cxn ang="T10">
                <a:pos x="T4" y="T5"/>
              </a:cxn>
              <a:cxn ang="T11">
                <a:pos x="T6" y="T7"/>
              </a:cxn>
            </a:cxnLst>
            <a:rect l="T12" t="T13" r="T14" b="T15"/>
            <a:pathLst>
              <a:path w="896" h="238">
                <a:moveTo>
                  <a:pt x="0" y="238"/>
                </a:moveTo>
                <a:lnTo>
                  <a:pt x="526" y="156"/>
                </a:lnTo>
                <a:lnTo>
                  <a:pt x="329" y="98"/>
                </a:lnTo>
                <a:lnTo>
                  <a:pt x="896" y="0"/>
                </a:lnTo>
              </a:path>
            </a:pathLst>
          </a:custGeom>
          <a:noFill/>
          <a:ln w="19050" cap="flat" cmpd="sng">
            <a:solidFill>
              <a:srgbClr val="FF0101"/>
            </a:solidFill>
            <a:prstDash val="solid"/>
            <a:round/>
            <a:headEnd type="stealth" w="sm" len="lg"/>
            <a:tailEnd type="stealth" w="sm" len="lg"/>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de-CH"/>
          </a:p>
        </p:txBody>
      </p:sp>
      <p:sp>
        <p:nvSpPr>
          <p:cNvPr id="32" name="Freeform 76"/>
          <p:cNvSpPr>
            <a:spLocks/>
          </p:cNvSpPr>
          <p:nvPr/>
        </p:nvSpPr>
        <p:spPr bwMode="auto">
          <a:xfrm rot="14827109" flipH="1">
            <a:off x="4513047" y="4814809"/>
            <a:ext cx="328676" cy="352582"/>
          </a:xfrm>
          <a:custGeom>
            <a:avLst/>
            <a:gdLst>
              <a:gd name="T0" fmla="*/ 0 w 896"/>
              <a:gd name="T1" fmla="*/ 238 h 238"/>
              <a:gd name="T2" fmla="*/ 526 w 896"/>
              <a:gd name="T3" fmla="*/ 156 h 238"/>
              <a:gd name="T4" fmla="*/ 329 w 896"/>
              <a:gd name="T5" fmla="*/ 98 h 238"/>
              <a:gd name="T6" fmla="*/ 896 w 896"/>
              <a:gd name="T7" fmla="*/ 0 h 238"/>
              <a:gd name="T8" fmla="*/ 0 60000 65536"/>
              <a:gd name="T9" fmla="*/ 0 60000 65536"/>
              <a:gd name="T10" fmla="*/ 0 60000 65536"/>
              <a:gd name="T11" fmla="*/ 0 60000 65536"/>
              <a:gd name="T12" fmla="*/ 0 w 896"/>
              <a:gd name="T13" fmla="*/ 0 h 238"/>
              <a:gd name="T14" fmla="*/ 896 w 896"/>
              <a:gd name="T15" fmla="*/ 238 h 238"/>
            </a:gdLst>
            <a:ahLst/>
            <a:cxnLst>
              <a:cxn ang="T8">
                <a:pos x="T0" y="T1"/>
              </a:cxn>
              <a:cxn ang="T9">
                <a:pos x="T2" y="T3"/>
              </a:cxn>
              <a:cxn ang="T10">
                <a:pos x="T4" y="T5"/>
              </a:cxn>
              <a:cxn ang="T11">
                <a:pos x="T6" y="T7"/>
              </a:cxn>
            </a:cxnLst>
            <a:rect l="T12" t="T13" r="T14" b="T15"/>
            <a:pathLst>
              <a:path w="896" h="238">
                <a:moveTo>
                  <a:pt x="0" y="238"/>
                </a:moveTo>
                <a:lnTo>
                  <a:pt x="526" y="156"/>
                </a:lnTo>
                <a:lnTo>
                  <a:pt x="329" y="98"/>
                </a:lnTo>
                <a:lnTo>
                  <a:pt x="896" y="0"/>
                </a:lnTo>
              </a:path>
            </a:pathLst>
          </a:custGeom>
          <a:noFill/>
          <a:ln w="12700" cap="flat" cmpd="sng">
            <a:solidFill>
              <a:srgbClr val="008000"/>
            </a:solidFill>
            <a:prstDash val="solid"/>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de-CH"/>
          </a:p>
        </p:txBody>
      </p:sp>
      <p:pic>
        <p:nvPicPr>
          <p:cNvPr id="33"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181600"/>
            <a:ext cx="8382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397500"/>
            <a:ext cx="838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80"/>
          <p:cNvSpPr>
            <a:spLocks/>
          </p:cNvSpPr>
          <p:nvPr/>
        </p:nvSpPr>
        <p:spPr bwMode="auto">
          <a:xfrm rot="14827109" flipH="1">
            <a:off x="2473232" y="4354184"/>
            <a:ext cx="710324" cy="635235"/>
          </a:xfrm>
          <a:custGeom>
            <a:avLst/>
            <a:gdLst>
              <a:gd name="T0" fmla="*/ 0 w 896"/>
              <a:gd name="T1" fmla="*/ 238 h 238"/>
              <a:gd name="T2" fmla="*/ 526 w 896"/>
              <a:gd name="T3" fmla="*/ 156 h 238"/>
              <a:gd name="T4" fmla="*/ 329 w 896"/>
              <a:gd name="T5" fmla="*/ 98 h 238"/>
              <a:gd name="T6" fmla="*/ 896 w 896"/>
              <a:gd name="T7" fmla="*/ 0 h 238"/>
              <a:gd name="T8" fmla="*/ 0 60000 65536"/>
              <a:gd name="T9" fmla="*/ 0 60000 65536"/>
              <a:gd name="T10" fmla="*/ 0 60000 65536"/>
              <a:gd name="T11" fmla="*/ 0 60000 65536"/>
              <a:gd name="T12" fmla="*/ 0 w 896"/>
              <a:gd name="T13" fmla="*/ 0 h 238"/>
              <a:gd name="T14" fmla="*/ 896 w 896"/>
              <a:gd name="T15" fmla="*/ 238 h 238"/>
            </a:gdLst>
            <a:ahLst/>
            <a:cxnLst>
              <a:cxn ang="T8">
                <a:pos x="T0" y="T1"/>
              </a:cxn>
              <a:cxn ang="T9">
                <a:pos x="T2" y="T3"/>
              </a:cxn>
              <a:cxn ang="T10">
                <a:pos x="T4" y="T5"/>
              </a:cxn>
              <a:cxn ang="T11">
                <a:pos x="T6" y="T7"/>
              </a:cxn>
            </a:cxnLst>
            <a:rect l="T12" t="T13" r="T14" b="T15"/>
            <a:pathLst>
              <a:path w="896" h="238">
                <a:moveTo>
                  <a:pt x="0" y="238"/>
                </a:moveTo>
                <a:lnTo>
                  <a:pt x="526" y="156"/>
                </a:lnTo>
                <a:lnTo>
                  <a:pt x="329" y="98"/>
                </a:lnTo>
                <a:lnTo>
                  <a:pt x="896" y="0"/>
                </a:lnTo>
              </a:path>
            </a:pathLst>
          </a:custGeom>
          <a:noFill/>
          <a:ln w="19050" cap="flat" cmpd="sng">
            <a:solidFill>
              <a:srgbClr val="FF0101"/>
            </a:solidFill>
            <a:prstDash val="solid"/>
            <a:round/>
            <a:headEnd type="stealth" w="sm" len="lg"/>
            <a:tailEnd type="stealth" w="sm" len="lg"/>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de-CH"/>
          </a:p>
        </p:txBody>
      </p:sp>
      <p:pic>
        <p:nvPicPr>
          <p:cNvPr id="36" name="Picture 81" descr="paternoster"/>
          <p:cNvPicPr>
            <a:picLocks noChangeAspect="1" noChangeArrowheads="1"/>
          </p:cNvPicPr>
          <p:nvPr/>
        </p:nvPicPr>
        <p:blipFill>
          <a:blip r:embed="rId6">
            <a:extLst>
              <a:ext uri="{28A0092B-C50C-407E-A947-70E740481C1C}">
                <a14:useLocalDpi xmlns:a14="http://schemas.microsoft.com/office/drawing/2010/main" val="0"/>
              </a:ext>
            </a:extLst>
          </a:blip>
          <a:srcRect l="13750" t="4990" r="11250" b="6860"/>
          <a:stretch>
            <a:fillRect/>
          </a:stretch>
        </p:blipFill>
        <p:spPr bwMode="auto">
          <a:xfrm>
            <a:off x="5334000" y="5126038"/>
            <a:ext cx="8382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82"/>
          <p:cNvSpPr txBox="1">
            <a:spLocks noChangeArrowheads="1"/>
          </p:cNvSpPr>
          <p:nvPr/>
        </p:nvSpPr>
        <p:spPr bwMode="auto">
          <a:xfrm>
            <a:off x="5816600" y="1341438"/>
            <a:ext cx="299243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r>
              <a:rPr lang="de-DE" altLang="de-DE" sz="1200"/>
              <a:t>Enterprise Resource Planning</a:t>
            </a:r>
            <a:r>
              <a:rPr lang="de-DE" altLang="de-DE" sz="1200" b="0"/>
              <a:t> </a:t>
            </a:r>
          </a:p>
          <a:p>
            <a:r>
              <a:rPr lang="de-DE" altLang="de-DE" sz="1200" b="0"/>
              <a:t>(ERP, auf Deutsch in etwa </a:t>
            </a:r>
          </a:p>
          <a:p>
            <a:r>
              <a:rPr lang="de-DE" altLang="de-DE" sz="1200" b="0"/>
              <a:t>„Planung der Unternehmensressourcen“)</a:t>
            </a:r>
            <a:r>
              <a:rPr lang="de-DE" altLang="de-DE"/>
              <a:t> </a:t>
            </a:r>
          </a:p>
        </p:txBody>
      </p:sp>
      <p:sp>
        <p:nvSpPr>
          <p:cNvPr id="38" name="Rectangle 20"/>
          <p:cNvSpPr>
            <a:spLocks noChangeArrowheads="1"/>
          </p:cNvSpPr>
          <p:nvPr/>
        </p:nvSpPr>
        <p:spPr bwMode="auto">
          <a:xfrm>
            <a:off x="362432" y="4399875"/>
            <a:ext cx="14332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nchor="ctr"/>
          <a:lstStyle>
            <a:lvl1pPr defTabSz="762000">
              <a:defRPr sz="1400" b="1">
                <a:solidFill>
                  <a:schemeClr val="tx1"/>
                </a:solidFill>
                <a:latin typeface="Arial" panose="020B0604020202020204" pitchFamily="34" charset="0"/>
              </a:defRPr>
            </a:lvl1pPr>
            <a:lvl2pPr marL="742950" indent="-285750" defTabSz="762000">
              <a:defRPr sz="1400" b="1">
                <a:solidFill>
                  <a:schemeClr val="tx1"/>
                </a:solidFill>
                <a:latin typeface="Arial" panose="020B0604020202020204" pitchFamily="34" charset="0"/>
              </a:defRPr>
            </a:lvl2pPr>
            <a:lvl3pPr marL="1143000" indent="-228600" defTabSz="762000">
              <a:defRPr sz="1400" b="1">
                <a:solidFill>
                  <a:schemeClr val="tx1"/>
                </a:solidFill>
                <a:latin typeface="Arial" panose="020B0604020202020204" pitchFamily="34" charset="0"/>
              </a:defRPr>
            </a:lvl3pPr>
            <a:lvl4pPr marL="1600200" indent="-228600" defTabSz="762000">
              <a:defRPr sz="1400" b="1">
                <a:solidFill>
                  <a:schemeClr val="tx1"/>
                </a:solidFill>
                <a:latin typeface="Arial" panose="020B0604020202020204" pitchFamily="34" charset="0"/>
              </a:defRPr>
            </a:lvl4pPr>
            <a:lvl5pPr marL="2057400" indent="-228600" defTabSz="762000">
              <a:defRPr sz="1400" b="1">
                <a:solidFill>
                  <a:schemeClr val="tx1"/>
                </a:solidFill>
                <a:latin typeface="Arial" panose="020B0604020202020204" pitchFamily="34" charset="0"/>
              </a:defRPr>
            </a:lvl5pPr>
            <a:lvl6pPr marL="25146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00000"/>
              </a:lnSpc>
            </a:pPr>
            <a:r>
              <a:rPr lang="de-CH" altLang="de-DE" sz="1800" dirty="0">
                <a:solidFill>
                  <a:srgbClr val="008000"/>
                </a:solidFill>
              </a:rPr>
              <a:t>Ebene </a:t>
            </a:r>
            <a:r>
              <a:rPr lang="de-CH" altLang="de-DE" sz="1800" dirty="0" smtClean="0">
                <a:solidFill>
                  <a:srgbClr val="008000"/>
                </a:solidFill>
              </a:rPr>
              <a:t>4</a:t>
            </a:r>
            <a:endParaRPr lang="de-CH" altLang="de-DE" sz="1800" dirty="0">
              <a:solidFill>
                <a:srgbClr val="008000"/>
              </a:solidFill>
            </a:endParaRPr>
          </a:p>
        </p:txBody>
      </p:sp>
      <p:sp>
        <p:nvSpPr>
          <p:cNvPr id="8" name="Rechteck 7"/>
          <p:cNvSpPr/>
          <p:nvPr/>
        </p:nvSpPr>
        <p:spPr>
          <a:xfrm>
            <a:off x="491412" y="350044"/>
            <a:ext cx="4690188" cy="400110"/>
          </a:xfrm>
          <a:prstGeom prst="rect">
            <a:avLst/>
          </a:prstGeom>
        </p:spPr>
        <p:txBody>
          <a:bodyPr wrap="square">
            <a:spAutoFit/>
          </a:bodyPr>
          <a:lstStyle/>
          <a:p>
            <a:pPr defTabSz="914400" eaLnBrk="1" fontAlgn="auto" hangingPunct="1">
              <a:spcBef>
                <a:spcPts val="0"/>
              </a:spcBef>
              <a:spcAft>
                <a:spcPts val="0"/>
              </a:spcAft>
              <a:defRPr/>
            </a:pPr>
            <a:r>
              <a:rPr lang="de-CH" sz="2000" b="1" kern="0" dirty="0">
                <a:solidFill>
                  <a:srgbClr val="0070C0"/>
                </a:solidFill>
                <a:latin typeface="Arial" charset="0"/>
                <a:cs typeface="Arial Unicode MS" charset="0"/>
              </a:rPr>
              <a:t>6.1 Aufbau eines IT-Konzeptes</a:t>
            </a:r>
          </a:p>
        </p:txBody>
      </p:sp>
      <p:sp>
        <p:nvSpPr>
          <p:cNvPr id="39" name="Rectangle 17"/>
          <p:cNvSpPr>
            <a:spLocks noChangeArrowheads="1"/>
          </p:cNvSpPr>
          <p:nvPr/>
        </p:nvSpPr>
        <p:spPr bwMode="auto">
          <a:xfrm>
            <a:off x="675081" y="3671338"/>
            <a:ext cx="1598806" cy="63080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77" tIns="44445" rIns="90477" bIns="44445" anchor="ctr"/>
          <a:lstStyle>
            <a:lvl1pPr defTabSz="762000">
              <a:defRPr sz="1400" b="1">
                <a:solidFill>
                  <a:schemeClr val="tx1"/>
                </a:solidFill>
                <a:latin typeface="Arial" panose="020B0604020202020204" pitchFamily="34" charset="0"/>
              </a:defRPr>
            </a:lvl1pPr>
            <a:lvl2pPr marL="742950" indent="-285750" defTabSz="762000">
              <a:defRPr sz="1400" b="1">
                <a:solidFill>
                  <a:schemeClr val="tx1"/>
                </a:solidFill>
                <a:latin typeface="Arial" panose="020B0604020202020204" pitchFamily="34" charset="0"/>
              </a:defRPr>
            </a:lvl2pPr>
            <a:lvl3pPr marL="1143000" indent="-228600" defTabSz="762000">
              <a:defRPr sz="1400" b="1">
                <a:solidFill>
                  <a:schemeClr val="tx1"/>
                </a:solidFill>
                <a:latin typeface="Arial" panose="020B0604020202020204" pitchFamily="34" charset="0"/>
              </a:defRPr>
            </a:lvl3pPr>
            <a:lvl4pPr marL="1600200" indent="-228600" defTabSz="762000">
              <a:defRPr sz="1400" b="1">
                <a:solidFill>
                  <a:schemeClr val="tx1"/>
                </a:solidFill>
                <a:latin typeface="Arial" panose="020B0604020202020204" pitchFamily="34" charset="0"/>
              </a:defRPr>
            </a:lvl4pPr>
            <a:lvl5pPr marL="2057400" indent="-228600" defTabSz="762000">
              <a:defRPr sz="1400" b="1">
                <a:solidFill>
                  <a:schemeClr val="tx1"/>
                </a:solidFill>
                <a:latin typeface="Arial" panose="020B0604020202020204" pitchFamily="34" charset="0"/>
              </a:defRPr>
            </a:lvl5pPr>
            <a:lvl6pPr marL="25146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nSpc>
                <a:spcPct val="100000"/>
              </a:lnSpc>
            </a:pPr>
            <a:r>
              <a:rPr lang="de-CH" altLang="de-DE" sz="1800" dirty="0">
                <a:solidFill>
                  <a:srgbClr val="8A541E"/>
                </a:solidFill>
              </a:rPr>
              <a:t>Ebene </a:t>
            </a:r>
            <a:r>
              <a:rPr lang="de-CH" altLang="de-DE" sz="1800" dirty="0" smtClean="0">
                <a:solidFill>
                  <a:srgbClr val="8A541E"/>
                </a:solidFill>
              </a:rPr>
              <a:t>3</a:t>
            </a:r>
            <a:endParaRPr lang="de-CH" altLang="de-DE" sz="1800" dirty="0">
              <a:solidFill>
                <a:srgbClr val="8A541E"/>
              </a:solidFill>
            </a:endParaRPr>
          </a:p>
        </p:txBody>
      </p:sp>
      <p:sp>
        <p:nvSpPr>
          <p:cNvPr id="40" name="Rectangle 18"/>
          <p:cNvSpPr>
            <a:spLocks noChangeArrowheads="1"/>
          </p:cNvSpPr>
          <p:nvPr/>
        </p:nvSpPr>
        <p:spPr bwMode="auto">
          <a:xfrm>
            <a:off x="6440878" y="4258585"/>
            <a:ext cx="245160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nchor="ctr"/>
          <a:lstStyle>
            <a:lvl1pPr defTabSz="762000">
              <a:defRPr sz="1400" b="1">
                <a:solidFill>
                  <a:schemeClr val="tx1"/>
                </a:solidFill>
                <a:latin typeface="Arial" panose="020B0604020202020204" pitchFamily="34" charset="0"/>
              </a:defRPr>
            </a:lvl1pPr>
            <a:lvl2pPr marL="742950" indent="-285750" defTabSz="762000">
              <a:defRPr sz="1400" b="1">
                <a:solidFill>
                  <a:schemeClr val="tx1"/>
                </a:solidFill>
                <a:latin typeface="Arial" panose="020B0604020202020204" pitchFamily="34" charset="0"/>
              </a:defRPr>
            </a:lvl2pPr>
            <a:lvl3pPr marL="1143000" indent="-228600" defTabSz="762000">
              <a:defRPr sz="1400" b="1">
                <a:solidFill>
                  <a:schemeClr val="tx1"/>
                </a:solidFill>
                <a:latin typeface="Arial" panose="020B0604020202020204" pitchFamily="34" charset="0"/>
              </a:defRPr>
            </a:lvl3pPr>
            <a:lvl4pPr marL="1600200" indent="-228600" defTabSz="762000">
              <a:defRPr sz="1400" b="1">
                <a:solidFill>
                  <a:schemeClr val="tx1"/>
                </a:solidFill>
                <a:latin typeface="Arial" panose="020B0604020202020204" pitchFamily="34" charset="0"/>
              </a:defRPr>
            </a:lvl4pPr>
            <a:lvl5pPr marL="2057400" indent="-228600" defTabSz="762000">
              <a:defRPr sz="1400" b="1">
                <a:solidFill>
                  <a:schemeClr val="tx1"/>
                </a:solidFill>
                <a:latin typeface="Arial" panose="020B0604020202020204" pitchFamily="34" charset="0"/>
              </a:defRPr>
            </a:lvl5pPr>
            <a:lvl6pPr marL="25146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l">
              <a:lnSpc>
                <a:spcPct val="100000"/>
              </a:lnSpc>
            </a:pPr>
            <a:r>
              <a:rPr lang="de-DE" altLang="de-DE" sz="1800" dirty="0">
                <a:solidFill>
                  <a:srgbClr val="008000"/>
                </a:solidFill>
              </a:rPr>
              <a:t>SPS</a:t>
            </a:r>
            <a:r>
              <a:rPr lang="de-DE" altLang="de-DE" sz="1800" dirty="0" smtClean="0">
                <a:solidFill>
                  <a:srgbClr val="CC0000"/>
                </a:solidFill>
              </a:rPr>
              <a:t> </a:t>
            </a:r>
          </a:p>
          <a:p>
            <a:pPr algn="l">
              <a:lnSpc>
                <a:spcPct val="100000"/>
              </a:lnSpc>
            </a:pPr>
            <a:r>
              <a:rPr lang="de-DE" altLang="de-DE" sz="1800" dirty="0">
                <a:solidFill>
                  <a:srgbClr val="008000"/>
                </a:solidFill>
              </a:rPr>
              <a:t>Maschinensteuerung</a:t>
            </a:r>
            <a:endParaRPr lang="de-CH" altLang="de-DE" sz="1800" dirty="0">
              <a:solidFill>
                <a:srgbClr val="008000"/>
              </a:solidFill>
            </a:endParaRPr>
          </a:p>
        </p:txBody>
      </p:sp>
      <p:sp>
        <p:nvSpPr>
          <p:cNvPr id="41" name="Rectangle 18"/>
          <p:cNvSpPr>
            <a:spLocks noChangeArrowheads="1"/>
          </p:cNvSpPr>
          <p:nvPr/>
        </p:nvSpPr>
        <p:spPr bwMode="auto">
          <a:xfrm>
            <a:off x="6077985" y="3562466"/>
            <a:ext cx="245160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nchor="ctr"/>
          <a:lstStyle>
            <a:lvl1pPr defTabSz="762000">
              <a:defRPr sz="1400" b="1">
                <a:solidFill>
                  <a:schemeClr val="tx1"/>
                </a:solidFill>
                <a:latin typeface="Arial" panose="020B0604020202020204" pitchFamily="34" charset="0"/>
              </a:defRPr>
            </a:lvl1pPr>
            <a:lvl2pPr marL="742950" indent="-285750" defTabSz="762000">
              <a:defRPr sz="1400" b="1">
                <a:solidFill>
                  <a:schemeClr val="tx1"/>
                </a:solidFill>
                <a:latin typeface="Arial" panose="020B0604020202020204" pitchFamily="34" charset="0"/>
              </a:defRPr>
            </a:lvl2pPr>
            <a:lvl3pPr marL="1143000" indent="-228600" defTabSz="762000">
              <a:defRPr sz="1400" b="1">
                <a:solidFill>
                  <a:schemeClr val="tx1"/>
                </a:solidFill>
                <a:latin typeface="Arial" panose="020B0604020202020204" pitchFamily="34" charset="0"/>
              </a:defRPr>
            </a:lvl3pPr>
            <a:lvl4pPr marL="1600200" indent="-228600" defTabSz="762000">
              <a:defRPr sz="1400" b="1">
                <a:solidFill>
                  <a:schemeClr val="tx1"/>
                </a:solidFill>
                <a:latin typeface="Arial" panose="020B0604020202020204" pitchFamily="34" charset="0"/>
              </a:defRPr>
            </a:lvl4pPr>
            <a:lvl5pPr marL="2057400" indent="-228600" defTabSz="762000">
              <a:defRPr sz="1400" b="1">
                <a:solidFill>
                  <a:schemeClr val="tx1"/>
                </a:solidFill>
                <a:latin typeface="Arial" panose="020B0604020202020204" pitchFamily="34" charset="0"/>
              </a:defRPr>
            </a:lvl5pPr>
            <a:lvl6pPr marL="25146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6pPr>
            <a:lvl7pPr marL="29718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7pPr>
            <a:lvl8pPr marL="34290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8pPr>
            <a:lvl9pPr marL="3886200" indent="-228600" algn="ctr" defTabSz="762000" eaLnBrk="0" fontAlgn="base" hangingPunct="0">
              <a:lnSpc>
                <a:spcPct val="90000"/>
              </a:lnSpc>
              <a:spcBef>
                <a:spcPct val="0"/>
              </a:spcBef>
              <a:spcAft>
                <a:spcPct val="0"/>
              </a:spcAft>
              <a:defRPr sz="1400" b="1">
                <a:solidFill>
                  <a:schemeClr val="tx1"/>
                </a:solidFill>
                <a:latin typeface="Arial" panose="020B0604020202020204" pitchFamily="34" charset="0"/>
              </a:defRPr>
            </a:lvl9pPr>
          </a:lstStyle>
          <a:p>
            <a:pPr algn="l">
              <a:lnSpc>
                <a:spcPct val="100000"/>
              </a:lnSpc>
            </a:pPr>
            <a:r>
              <a:rPr lang="de-CH" altLang="de-DE" sz="1800" dirty="0">
                <a:solidFill>
                  <a:srgbClr val="8A541E"/>
                </a:solidFill>
              </a:rPr>
              <a:t>Funkleitsystem</a:t>
            </a:r>
          </a:p>
          <a:p>
            <a:pPr algn="l">
              <a:lnSpc>
                <a:spcPct val="100000"/>
              </a:lnSpc>
            </a:pPr>
            <a:r>
              <a:rPr lang="de-CH" altLang="de-DE" sz="1800" dirty="0">
                <a:solidFill>
                  <a:srgbClr val="8A541E"/>
                </a:solidFill>
              </a:rPr>
              <a:t>Materialflussrechner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1" fill="hold" grpId="0" nodeType="afterEffect">
                                  <p:stCondLst>
                                    <p:cond delay="100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4000"/>
                            </p:stCondLst>
                            <p:childTnLst>
                              <p:par>
                                <p:cTn id="29" presetID="23" presetClass="entr" presetSubtype="28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strVal val="4/3*#ppt_w"/>
                                          </p:val>
                                        </p:tav>
                                        <p:tav tm="100000">
                                          <p:val>
                                            <p:strVal val="#ppt_w"/>
                                          </p:val>
                                        </p:tav>
                                      </p:tavLst>
                                    </p:anim>
                                    <p:anim calcmode="lin" valueType="num">
                                      <p:cBhvr>
                                        <p:cTn id="32" dur="5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5" grpId="0" animBg="1" autoUpdateAnimBg="0"/>
      <p:bldP spid="16" grpId="0" animBg="1" autoUpdateAnimBg="0"/>
      <p:bldP spid="20" grpId="0" animBg="1" autoUpdateAnimBg="0"/>
      <p:bldP spid="28"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AB78FBB4-852F-45DF-B06B-4A2775590567}" type="slidenum">
              <a:rPr lang="de-CH" altLang="de-DE"/>
              <a:pPr eaLnBrk="1">
                <a:lnSpc>
                  <a:spcPct val="93000"/>
                </a:lnSpc>
                <a:buClr>
                  <a:srgbClr val="000000"/>
                </a:buClr>
                <a:buSzPct val="100000"/>
                <a:buFont typeface="Times New Roman" panose="02020603050405020304" pitchFamily="18" charset="0"/>
                <a:buNone/>
              </a:pPr>
              <a:t>41</a:t>
            </a:fld>
            <a:endParaRPr lang="de-CH" altLang="de-DE"/>
          </a:p>
        </p:txBody>
      </p:sp>
      <p:sp>
        <p:nvSpPr>
          <p:cNvPr id="51204" name="Textfeld 6"/>
          <p:cNvSpPr txBox="1">
            <a:spLocks noChangeArrowheads="1"/>
          </p:cNvSpPr>
          <p:nvPr/>
        </p:nvSpPr>
        <p:spPr bwMode="auto">
          <a:xfrm>
            <a:off x="6526213" y="271463"/>
            <a:ext cx="19923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20 im Skript</a:t>
            </a:r>
          </a:p>
        </p:txBody>
      </p:sp>
      <p:pic>
        <p:nvPicPr>
          <p:cNvPr id="2" name="Grafik 1"/>
          <p:cNvPicPr>
            <a:picLocks noChangeAspect="1"/>
          </p:cNvPicPr>
          <p:nvPr/>
        </p:nvPicPr>
        <p:blipFill>
          <a:blip r:embed="rId2"/>
          <a:stretch>
            <a:fillRect/>
          </a:stretch>
        </p:blipFill>
        <p:spPr>
          <a:xfrm>
            <a:off x="422655" y="973749"/>
            <a:ext cx="8095870" cy="5132297"/>
          </a:xfrm>
          <a:prstGeom prst="rect">
            <a:avLst/>
          </a:prstGeom>
        </p:spPr>
      </p:pic>
      <p:sp>
        <p:nvSpPr>
          <p:cNvPr id="126" name="Rechteck 125"/>
          <p:cNvSpPr/>
          <p:nvPr/>
        </p:nvSpPr>
        <p:spPr>
          <a:xfrm>
            <a:off x="491412" y="350044"/>
            <a:ext cx="4690188" cy="400110"/>
          </a:xfrm>
          <a:prstGeom prst="rect">
            <a:avLst/>
          </a:prstGeom>
        </p:spPr>
        <p:txBody>
          <a:bodyPr wrap="square">
            <a:spAutoFit/>
          </a:bodyPr>
          <a:lstStyle/>
          <a:p>
            <a:pPr defTabSz="914400" eaLnBrk="1" fontAlgn="auto" hangingPunct="1">
              <a:spcBef>
                <a:spcPts val="0"/>
              </a:spcBef>
              <a:spcAft>
                <a:spcPts val="0"/>
              </a:spcAft>
              <a:defRPr/>
            </a:pPr>
            <a:r>
              <a:rPr lang="de-CH" sz="2000" b="1" kern="0" dirty="0">
                <a:solidFill>
                  <a:srgbClr val="0070C0"/>
                </a:solidFill>
                <a:latin typeface="Arial" charset="0"/>
                <a:cs typeface="Arial Unicode MS" charset="0"/>
              </a:rPr>
              <a:t>6.1 Aufbau eines IT-Konzeptes</a:t>
            </a:r>
          </a:p>
        </p:txBody>
      </p:sp>
      <p:sp>
        <p:nvSpPr>
          <p:cNvPr id="51205" name="Rechteck 2"/>
          <p:cNvSpPr>
            <a:spLocks noChangeArrowheads="1"/>
          </p:cNvSpPr>
          <p:nvPr/>
        </p:nvSpPr>
        <p:spPr bwMode="auto">
          <a:xfrm>
            <a:off x="3707904" y="813096"/>
            <a:ext cx="2243691" cy="3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i="1" dirty="0" smtClean="0">
                <a:solidFill>
                  <a:srgbClr val="0070C0"/>
                </a:solidFill>
              </a:rPr>
              <a:t>Ty</a:t>
            </a:r>
            <a:r>
              <a:rPr lang="de-CH" altLang="de-DE" sz="1600" b="1" i="1" dirty="0" smtClean="0">
                <a:solidFill>
                  <a:srgbClr val="0070C0"/>
                </a:solidFill>
              </a:rPr>
              <a:t>pische Aufstellung</a:t>
            </a:r>
            <a:endParaRPr lang="de-CH" altLang="de-DE" sz="1600" b="1" i="1" dirty="0">
              <a:solidFill>
                <a:srgbClr val="0070C0"/>
              </a:solidFill>
            </a:endParaRPr>
          </a:p>
        </p:txBody>
      </p:sp>
    </p:spTree>
    <p:extLst>
      <p:ext uri="{BB962C8B-B14F-4D97-AF65-F5344CB8AC3E}">
        <p14:creationId xmlns:p14="http://schemas.microsoft.com/office/powerpoint/2010/main" val="3004485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AB78FBB4-852F-45DF-B06B-4A2775590567}" type="slidenum">
              <a:rPr lang="de-CH" altLang="de-DE"/>
              <a:pPr eaLnBrk="1">
                <a:lnSpc>
                  <a:spcPct val="93000"/>
                </a:lnSpc>
                <a:buClr>
                  <a:srgbClr val="000000"/>
                </a:buClr>
                <a:buSzPct val="100000"/>
                <a:buFont typeface="Times New Roman" panose="02020603050405020304" pitchFamily="18" charset="0"/>
                <a:buNone/>
              </a:pPr>
              <a:t>42</a:t>
            </a:fld>
            <a:endParaRPr lang="de-CH" altLang="de-DE"/>
          </a:p>
        </p:txBody>
      </p:sp>
      <p:sp>
        <p:nvSpPr>
          <p:cNvPr id="51204" name="Textfeld 6"/>
          <p:cNvSpPr txBox="1">
            <a:spLocks noChangeArrowheads="1"/>
          </p:cNvSpPr>
          <p:nvPr/>
        </p:nvSpPr>
        <p:spPr bwMode="auto">
          <a:xfrm>
            <a:off x="6526213" y="271463"/>
            <a:ext cx="19923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20 im Skript</a:t>
            </a:r>
          </a:p>
        </p:txBody>
      </p:sp>
      <p:pic>
        <p:nvPicPr>
          <p:cNvPr id="3" name="Grafik 2"/>
          <p:cNvPicPr>
            <a:picLocks noChangeAspect="1"/>
          </p:cNvPicPr>
          <p:nvPr/>
        </p:nvPicPr>
        <p:blipFill>
          <a:blip r:embed="rId2"/>
          <a:stretch>
            <a:fillRect/>
          </a:stretch>
        </p:blipFill>
        <p:spPr>
          <a:xfrm>
            <a:off x="527945" y="836712"/>
            <a:ext cx="8076503" cy="5100664"/>
          </a:xfrm>
          <a:prstGeom prst="rect">
            <a:avLst/>
          </a:prstGeom>
        </p:spPr>
      </p:pic>
      <p:sp>
        <p:nvSpPr>
          <p:cNvPr id="51205" name="Rechteck 2"/>
          <p:cNvSpPr>
            <a:spLocks noChangeArrowheads="1"/>
          </p:cNvSpPr>
          <p:nvPr/>
        </p:nvSpPr>
        <p:spPr bwMode="auto">
          <a:xfrm>
            <a:off x="1619672" y="1124744"/>
            <a:ext cx="2053767" cy="3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i="1" dirty="0" smtClean="0">
                <a:solidFill>
                  <a:srgbClr val="0070C0"/>
                </a:solidFill>
              </a:rPr>
              <a:t>Mögliches Konzept</a:t>
            </a:r>
            <a:endParaRPr lang="de-CH" altLang="de-DE" sz="1600" b="1" i="1" dirty="0">
              <a:solidFill>
                <a:srgbClr val="0070C0"/>
              </a:solidFill>
            </a:endParaRPr>
          </a:p>
        </p:txBody>
      </p:sp>
      <p:sp>
        <p:nvSpPr>
          <p:cNvPr id="7" name="Rechteck 6"/>
          <p:cNvSpPr/>
          <p:nvPr/>
        </p:nvSpPr>
        <p:spPr>
          <a:xfrm>
            <a:off x="491412" y="350044"/>
            <a:ext cx="4690188" cy="400110"/>
          </a:xfrm>
          <a:prstGeom prst="rect">
            <a:avLst/>
          </a:prstGeom>
        </p:spPr>
        <p:txBody>
          <a:bodyPr wrap="square">
            <a:spAutoFit/>
          </a:bodyPr>
          <a:lstStyle/>
          <a:p>
            <a:pPr defTabSz="914400" eaLnBrk="1" fontAlgn="auto" hangingPunct="1">
              <a:spcBef>
                <a:spcPts val="0"/>
              </a:spcBef>
              <a:spcAft>
                <a:spcPts val="0"/>
              </a:spcAft>
              <a:defRPr/>
            </a:pPr>
            <a:r>
              <a:rPr lang="de-CH" sz="2000" b="1" kern="0" dirty="0">
                <a:solidFill>
                  <a:srgbClr val="0070C0"/>
                </a:solidFill>
                <a:latin typeface="Arial" charset="0"/>
                <a:cs typeface="Arial Unicode MS" charset="0"/>
              </a:rPr>
              <a:t>6.1 Aufbau eines IT-Konzeptes</a:t>
            </a:r>
          </a:p>
        </p:txBody>
      </p:sp>
    </p:spTree>
    <p:extLst>
      <p:ext uri="{BB962C8B-B14F-4D97-AF65-F5344CB8AC3E}">
        <p14:creationId xmlns:p14="http://schemas.microsoft.com/office/powerpoint/2010/main" val="30138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FC524091-AAA2-49AC-8215-4DCC3DE91C93}" type="slidenum">
              <a:rPr lang="de-CH" altLang="de-DE"/>
              <a:pPr eaLnBrk="1">
                <a:lnSpc>
                  <a:spcPct val="93000"/>
                </a:lnSpc>
                <a:buClr>
                  <a:srgbClr val="000000"/>
                </a:buClr>
                <a:buSzPct val="100000"/>
                <a:buFont typeface="Times New Roman" panose="02020603050405020304" pitchFamily="18" charset="0"/>
                <a:buNone/>
              </a:pPr>
              <a:t>43</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smtClean="0">
                <a:solidFill>
                  <a:srgbClr val="0070C0"/>
                </a:solidFill>
                <a:latin typeface="Arial" charset="0"/>
                <a:cs typeface="Arial Unicode MS" charset="0"/>
              </a:rPr>
              <a:t>Gruppenarbeit; </a:t>
            </a:r>
            <a:r>
              <a:rPr lang="de-CH" sz="2800" b="1" kern="0" dirty="0">
                <a:solidFill>
                  <a:srgbClr val="0070C0"/>
                </a:solidFill>
                <a:latin typeface="Arial" charset="0"/>
                <a:cs typeface="Arial Unicode MS" charset="0"/>
              </a:rPr>
              <a:t>ERP System</a:t>
            </a:r>
          </a:p>
        </p:txBody>
      </p:sp>
      <p:sp>
        <p:nvSpPr>
          <p:cNvPr id="52228" name="Textfeld 6"/>
          <p:cNvSpPr txBox="1">
            <a:spLocks noChangeArrowheads="1"/>
          </p:cNvSpPr>
          <p:nvPr/>
        </p:nvSpPr>
        <p:spPr bwMode="auto">
          <a:xfrm>
            <a:off x="6526213" y="271463"/>
            <a:ext cx="19923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20 im Skript</a:t>
            </a:r>
          </a:p>
        </p:txBody>
      </p:sp>
      <p:sp>
        <p:nvSpPr>
          <p:cNvPr id="52229" name="Rechteck 2"/>
          <p:cNvSpPr>
            <a:spLocks noChangeArrowheads="1"/>
          </p:cNvSpPr>
          <p:nvPr/>
        </p:nvSpPr>
        <p:spPr bwMode="auto">
          <a:xfrm>
            <a:off x="395288" y="476250"/>
            <a:ext cx="15763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6. IT-Konzepte</a:t>
            </a:r>
          </a:p>
        </p:txBody>
      </p:sp>
      <p:sp>
        <p:nvSpPr>
          <p:cNvPr id="2" name="Textfeld 1"/>
          <p:cNvSpPr txBox="1"/>
          <p:nvPr/>
        </p:nvSpPr>
        <p:spPr>
          <a:xfrm>
            <a:off x="684213" y="1628775"/>
            <a:ext cx="7233070" cy="4099840"/>
          </a:xfrm>
          <a:prstGeom prst="rect">
            <a:avLst/>
          </a:prstGeom>
          <a:noFill/>
        </p:spPr>
        <p:txBody>
          <a:bodyPr wrap="none">
            <a:spAutoFit/>
          </a:bodyPr>
          <a:lstStyle/>
          <a:p>
            <a:pPr marL="285750" indent="-285750" eaLnBrk="1">
              <a:lnSpc>
                <a:spcPct val="93000"/>
              </a:lnSpc>
              <a:buClr>
                <a:srgbClr val="000000"/>
              </a:buClr>
              <a:buSzPct val="100000"/>
              <a:buFont typeface="Arial" pitchFamily="34" charset="0"/>
              <a:buChar char="•"/>
              <a:defRPr/>
            </a:pPr>
            <a:r>
              <a:rPr lang="de-CH" sz="2800" dirty="0">
                <a:latin typeface="Arial" charset="0"/>
              </a:rPr>
              <a:t>Was ist ein ERP-System überhaupt ?</a:t>
            </a:r>
          </a:p>
          <a:p>
            <a:pPr marL="285750" indent="-285750" eaLnBrk="1">
              <a:lnSpc>
                <a:spcPct val="93000"/>
              </a:lnSpc>
              <a:buClr>
                <a:srgbClr val="000000"/>
              </a:buClr>
              <a:buSzPct val="100000"/>
              <a:buFont typeface="Arial" pitchFamily="34" charset="0"/>
              <a:buChar char="•"/>
              <a:defRPr/>
            </a:pPr>
            <a:endParaRPr lang="de-CH" sz="2800" dirty="0">
              <a:latin typeface="Arial" charset="0"/>
            </a:endParaRPr>
          </a:p>
          <a:p>
            <a:pPr marL="285750" indent="-285750" eaLnBrk="1">
              <a:lnSpc>
                <a:spcPct val="93000"/>
              </a:lnSpc>
              <a:buClr>
                <a:srgbClr val="000000"/>
              </a:buClr>
              <a:buSzPct val="100000"/>
              <a:buFont typeface="Arial" pitchFamily="34" charset="0"/>
              <a:buChar char="•"/>
              <a:defRPr/>
            </a:pPr>
            <a:r>
              <a:rPr lang="de-CH" sz="2800" dirty="0">
                <a:latin typeface="Arial" charset="0"/>
              </a:rPr>
              <a:t>Abbildung der Prozesse an Hand unseres </a:t>
            </a:r>
          </a:p>
          <a:p>
            <a:pPr marL="266700" indent="-266700" eaLnBrk="1">
              <a:lnSpc>
                <a:spcPct val="93000"/>
              </a:lnSpc>
              <a:buClr>
                <a:srgbClr val="000000"/>
              </a:buClr>
              <a:buSzPct val="100000"/>
              <a:buFont typeface="Times New Roman" panose="02020603050405020304" pitchFamily="18" charset="0"/>
              <a:buNone/>
              <a:defRPr/>
            </a:pPr>
            <a:r>
              <a:rPr lang="de-CH" sz="2800" dirty="0">
                <a:latin typeface="Arial" charset="0"/>
              </a:rPr>
              <a:t>	Warenflusses, welche in einem ERP </a:t>
            </a:r>
          </a:p>
          <a:p>
            <a:pPr marL="266700" indent="-266700" eaLnBrk="1">
              <a:lnSpc>
                <a:spcPct val="93000"/>
              </a:lnSpc>
              <a:buClr>
                <a:srgbClr val="000000"/>
              </a:buClr>
              <a:buSzPct val="100000"/>
              <a:buFont typeface="Times New Roman" panose="02020603050405020304" pitchFamily="18" charset="0"/>
              <a:buNone/>
              <a:defRPr/>
            </a:pPr>
            <a:r>
              <a:rPr lang="de-CH" sz="2800" dirty="0">
                <a:latin typeface="Arial" charset="0"/>
              </a:rPr>
              <a:t>	abgebildet </a:t>
            </a:r>
            <a:r>
              <a:rPr lang="de-CH" sz="2800" dirty="0" smtClean="0">
                <a:latin typeface="Arial" charset="0"/>
              </a:rPr>
              <a:t>werden</a:t>
            </a:r>
          </a:p>
          <a:p>
            <a:pPr marL="266700" indent="-266700" eaLnBrk="1">
              <a:lnSpc>
                <a:spcPct val="93000"/>
              </a:lnSpc>
              <a:buClr>
                <a:srgbClr val="000000"/>
              </a:buClr>
              <a:buSzPct val="100000"/>
              <a:buFont typeface="Times New Roman" panose="02020603050405020304" pitchFamily="18" charset="0"/>
              <a:buNone/>
              <a:defRPr/>
            </a:pPr>
            <a:endParaRPr lang="de-CH" sz="2800" dirty="0">
              <a:latin typeface="Arial" charset="0"/>
            </a:endParaRPr>
          </a:p>
          <a:p>
            <a:pPr marL="285750" indent="-285750" eaLnBrk="1">
              <a:lnSpc>
                <a:spcPct val="93000"/>
              </a:lnSpc>
              <a:buClr>
                <a:srgbClr val="000000"/>
              </a:buClr>
              <a:buSzPct val="100000"/>
              <a:buFont typeface="Arial" pitchFamily="34" charset="0"/>
              <a:buChar char="•"/>
              <a:defRPr/>
            </a:pPr>
            <a:r>
              <a:rPr lang="de-CH" sz="2800" dirty="0">
                <a:latin typeface="Arial" charset="0"/>
              </a:rPr>
              <a:t>Evaluation eines ERP Systems </a:t>
            </a:r>
          </a:p>
          <a:p>
            <a:pPr marL="266700" indent="-266700" eaLnBrk="1">
              <a:lnSpc>
                <a:spcPct val="93000"/>
              </a:lnSpc>
              <a:buClr>
                <a:srgbClr val="000000"/>
              </a:buClr>
              <a:buSzPct val="100000"/>
              <a:buFont typeface="Times New Roman" panose="02020603050405020304" pitchFamily="18" charset="0"/>
              <a:buNone/>
              <a:defRPr/>
            </a:pPr>
            <a:r>
              <a:rPr lang="de-CH" sz="2800" dirty="0">
                <a:latin typeface="Arial" charset="0"/>
              </a:rPr>
              <a:t>	( </a:t>
            </a:r>
            <a:r>
              <a:rPr lang="de-CH" sz="2800" dirty="0">
                <a:latin typeface="Arial" charset="0"/>
                <a:hlinkClick r:id="rId2"/>
              </a:rPr>
              <a:t>http://www.erp-selection.ch/</a:t>
            </a:r>
            <a:r>
              <a:rPr lang="de-CH" sz="2800" dirty="0">
                <a:latin typeface="Arial" charset="0"/>
              </a:rPr>
              <a:t> )</a:t>
            </a:r>
          </a:p>
          <a:p>
            <a:pPr marL="285750" indent="-285750" eaLnBrk="1">
              <a:lnSpc>
                <a:spcPct val="93000"/>
              </a:lnSpc>
              <a:buClr>
                <a:srgbClr val="000000"/>
              </a:buClr>
              <a:buSzPct val="100000"/>
              <a:buFont typeface="Arial" pitchFamily="34" charset="0"/>
              <a:buChar char="•"/>
              <a:defRPr/>
            </a:pPr>
            <a:endParaRPr lang="de-CH" sz="2800" dirty="0">
              <a:latin typeface="Arial" charset="0"/>
            </a:endParaRPr>
          </a:p>
          <a:p>
            <a:pPr marL="285750" indent="-285750" eaLnBrk="1">
              <a:lnSpc>
                <a:spcPct val="93000"/>
              </a:lnSpc>
              <a:buClr>
                <a:srgbClr val="000000"/>
              </a:buClr>
              <a:buSzPct val="100000"/>
              <a:buFont typeface="Arial" pitchFamily="34" charset="0"/>
              <a:buChar char="•"/>
              <a:defRPr/>
            </a:pPr>
            <a:r>
              <a:rPr lang="de-CH" sz="2800" dirty="0">
                <a:latin typeface="Arial" charset="0"/>
              </a:rPr>
              <a:t>Kosten eines ERP Systems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a:spLocks noChangeArrowheads="1"/>
          </p:cNvSpPr>
          <p:nvPr/>
        </p:nvSpPr>
        <p:spPr bwMode="auto">
          <a:xfrm>
            <a:off x="395288" y="3714763"/>
            <a:ext cx="3397084" cy="146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3200" dirty="0">
                <a:solidFill>
                  <a:srgbClr val="000000"/>
                </a:solidFill>
              </a:rPr>
              <a:t>Seite 22 im Skript</a:t>
            </a:r>
          </a:p>
          <a:p>
            <a:pPr eaLnBrk="1">
              <a:lnSpc>
                <a:spcPct val="93000"/>
              </a:lnSpc>
              <a:buClr>
                <a:srgbClr val="000000"/>
              </a:buClr>
              <a:buSzPct val="100000"/>
              <a:buFont typeface="Times New Roman" panose="02020603050405020304" pitchFamily="18" charset="0"/>
              <a:buNone/>
            </a:pPr>
            <a:endParaRPr lang="de-CH" altLang="de-DE" sz="3200" dirty="0">
              <a:solidFill>
                <a:srgbClr val="000000"/>
              </a:solidFill>
            </a:endParaRPr>
          </a:p>
          <a:p>
            <a:pPr eaLnBrk="1">
              <a:lnSpc>
                <a:spcPct val="93000"/>
              </a:lnSpc>
              <a:buClr>
                <a:srgbClr val="000000"/>
              </a:buClr>
              <a:buSzPct val="100000"/>
              <a:buFont typeface="Times New Roman" panose="02020603050405020304" pitchFamily="18" charset="0"/>
              <a:buNone/>
            </a:pPr>
            <a:r>
              <a:rPr lang="de-CH" altLang="de-DE" sz="3200" dirty="0">
                <a:solidFill>
                  <a:srgbClr val="000000"/>
                </a:solidFill>
              </a:rPr>
              <a:t>20 </a:t>
            </a:r>
            <a:r>
              <a:rPr lang="de-CH" altLang="de-DE" sz="3200" dirty="0" smtClean="0">
                <a:solidFill>
                  <a:srgbClr val="000000"/>
                </a:solidFill>
              </a:rPr>
              <a:t>min</a:t>
            </a:r>
            <a:endParaRPr lang="de-CH" altLang="de-DE" sz="3200" dirty="0">
              <a:solidFill>
                <a:srgbClr val="000000"/>
              </a:solidFill>
            </a:endParaRPr>
          </a:p>
        </p:txBody>
      </p:sp>
      <p:pic>
        <p:nvPicPr>
          <p:cNvPr id="53251" name="Picture 3" descr="/x/detai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33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x/boo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7" descr="Su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1600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hteck 1"/>
          <p:cNvSpPr>
            <a:spLocks noChangeArrowheads="1"/>
          </p:cNvSpPr>
          <p:nvPr/>
        </p:nvSpPr>
        <p:spPr bwMode="auto">
          <a:xfrm>
            <a:off x="395288" y="2160309"/>
            <a:ext cx="722471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i="1" dirty="0"/>
              <a:t>Die Erfolgsformel</a:t>
            </a:r>
          </a:p>
          <a:p>
            <a:pPr eaLnBrk="1">
              <a:lnSpc>
                <a:spcPct val="93000"/>
              </a:lnSpc>
              <a:buClr>
                <a:srgbClr val="000000"/>
              </a:buClr>
              <a:buSzPct val="100000"/>
              <a:buFont typeface="Times New Roman" panose="02020603050405020304" pitchFamily="18" charset="0"/>
              <a:buNone/>
            </a:pPr>
            <a:endParaRPr lang="de-CH" altLang="de-DE" i="1" dirty="0"/>
          </a:p>
          <a:p>
            <a:pPr eaLnBrk="1">
              <a:lnSpc>
                <a:spcPct val="93000"/>
              </a:lnSpc>
              <a:buClr>
                <a:srgbClr val="000000"/>
              </a:buClr>
              <a:buSzPct val="100000"/>
              <a:buFont typeface="Times New Roman" panose="02020603050405020304" pitchFamily="18" charset="0"/>
              <a:buNone/>
            </a:pPr>
            <a:r>
              <a:rPr lang="de-CH" altLang="de-DE" i="1" dirty="0"/>
              <a:t>«Talent x Training (Lernen, Fleiss) x Möglichkeiten = Erfolg</a:t>
            </a:r>
            <a:r>
              <a:rPr lang="de-CH" altLang="de-DE" dirty="0"/>
              <a:t>»</a:t>
            </a:r>
          </a:p>
        </p:txBody>
      </p:sp>
      <p:sp>
        <p:nvSpPr>
          <p:cNvPr id="53255"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1B386BFD-9BB5-43FA-8EAB-CE006B494FF8}" type="slidenum">
              <a:rPr lang="de-CH" altLang="de-DE"/>
              <a:pPr eaLnBrk="1">
                <a:lnSpc>
                  <a:spcPct val="93000"/>
                </a:lnSpc>
                <a:buClr>
                  <a:srgbClr val="000000"/>
                </a:buClr>
                <a:buSzPct val="100000"/>
                <a:buFont typeface="Times New Roman" panose="02020603050405020304" pitchFamily="18" charset="0"/>
                <a:buNone/>
              </a:pPr>
              <a:t>44</a:t>
            </a:fld>
            <a:endParaRPr lang="de-CH" altLang="de-DE"/>
          </a:p>
        </p:txBody>
      </p:sp>
      <p:sp>
        <p:nvSpPr>
          <p:cNvPr id="13" name="Rechteck 12"/>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smtClean="0">
                <a:solidFill>
                  <a:srgbClr val="0070C0"/>
                </a:solidFill>
                <a:latin typeface="Arial" charset="0"/>
                <a:cs typeface="Arial Unicode MS" charset="0"/>
              </a:rPr>
              <a:t>6.2 Kontrollfragen Kapitel 6</a:t>
            </a:r>
            <a:endParaRPr lang="de-CH" sz="2800" b="1" kern="0" dirty="0">
              <a:solidFill>
                <a:srgbClr val="0070C0"/>
              </a:solidFill>
              <a:latin typeface="Arial" charset="0"/>
              <a:cs typeface="Arial Unicode MS" charset="0"/>
            </a:endParaRPr>
          </a:p>
        </p:txBody>
      </p:sp>
      <p:sp>
        <p:nvSpPr>
          <p:cNvPr id="53257" name="Rechteck 2"/>
          <p:cNvSpPr>
            <a:spLocks noChangeArrowheads="1"/>
          </p:cNvSpPr>
          <p:nvPr/>
        </p:nvSpPr>
        <p:spPr bwMode="auto">
          <a:xfrm>
            <a:off x="395288" y="476250"/>
            <a:ext cx="2913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5. Logistik - Gesamtprozess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txBox="1">
            <a:spLocks/>
          </p:cNvSpPr>
          <p:nvPr/>
        </p:nvSpPr>
        <p:spPr bwMode="auto">
          <a:xfrm>
            <a:off x="611560" y="3347687"/>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3000"/>
              </a:lnSpc>
              <a:buClr>
                <a:srgbClr val="000000"/>
              </a:buClr>
              <a:buSzPct val="100000"/>
              <a:buFont typeface="Times New Roman" panose="02020603050405020304" pitchFamily="18" charset="0"/>
              <a:buNone/>
            </a:pPr>
            <a:r>
              <a:rPr lang="de-CH" altLang="de-DE" sz="4400" b="1" dirty="0">
                <a:solidFill>
                  <a:srgbClr val="2D2D8A"/>
                </a:solidFill>
              </a:rPr>
              <a:t>Logistik und </a:t>
            </a:r>
          </a:p>
          <a:p>
            <a:pPr algn="ctr">
              <a:lnSpc>
                <a:spcPct val="93000"/>
              </a:lnSpc>
              <a:buClr>
                <a:srgbClr val="000000"/>
              </a:buClr>
              <a:buSzPct val="100000"/>
              <a:buFont typeface="Times New Roman" panose="02020603050405020304" pitchFamily="18" charset="0"/>
              <a:buNone/>
            </a:pPr>
            <a:r>
              <a:rPr lang="de-CH" altLang="de-DE" sz="4400" b="1" dirty="0">
                <a:solidFill>
                  <a:srgbClr val="2D2D8A"/>
                </a:solidFill>
              </a:rPr>
              <a:t>Supply Chain Management</a:t>
            </a:r>
          </a:p>
          <a:p>
            <a:pPr algn="ctr">
              <a:lnSpc>
                <a:spcPct val="93000"/>
              </a:lnSpc>
              <a:buClr>
                <a:srgbClr val="000000"/>
              </a:buClr>
              <a:buSzPct val="100000"/>
              <a:buFont typeface="Times New Roman" panose="02020603050405020304" pitchFamily="18" charset="0"/>
              <a:buNone/>
            </a:pPr>
            <a:r>
              <a:rPr lang="de-CH" altLang="de-DE" sz="4400" b="1" dirty="0">
                <a:solidFill>
                  <a:srgbClr val="2D2D8A"/>
                </a:solidFill>
              </a:rPr>
              <a:t>Modul 59 SVBL </a:t>
            </a:r>
            <a:r>
              <a:rPr lang="de-CH" altLang="de-DE" sz="4400" b="1" dirty="0">
                <a:solidFill>
                  <a:srgbClr val="FF0000"/>
                </a:solidFill>
              </a:rPr>
              <a:t>2. Teil</a:t>
            </a:r>
          </a:p>
        </p:txBody>
      </p:sp>
      <p:sp>
        <p:nvSpPr>
          <p:cNvPr id="56324" name="Titel 1"/>
          <p:cNvSpPr txBox="1">
            <a:spLocks/>
          </p:cNvSpPr>
          <p:nvPr/>
        </p:nvSpPr>
        <p:spPr bwMode="auto">
          <a:xfrm rot="20881919">
            <a:off x="1116840" y="1144104"/>
            <a:ext cx="728584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914400" eaLnBrk="1" hangingPunct="1">
              <a:lnSpc>
                <a:spcPct val="93000"/>
              </a:lnSpc>
              <a:buClr>
                <a:srgbClr val="000000"/>
              </a:buClr>
              <a:buSzPct val="100000"/>
              <a:buFont typeface="Times New Roman" panose="02020603050405020304" pitchFamily="18" charset="0"/>
              <a:buNone/>
            </a:pPr>
            <a:r>
              <a:rPr lang="de-CH" altLang="de-DE" sz="4400" b="1" dirty="0">
                <a:solidFill>
                  <a:srgbClr val="000000"/>
                </a:solidFill>
              </a:rPr>
              <a:t>Herzlich willkommen</a:t>
            </a:r>
            <a:endParaRPr lang="de-CH" altLang="de-DE" sz="4400" dirty="0">
              <a:solidFill>
                <a:srgbClr val="000000"/>
              </a:solidFill>
            </a:endParaRPr>
          </a:p>
        </p:txBody>
      </p:sp>
      <p:sp>
        <p:nvSpPr>
          <p:cNvPr id="56325"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28888128-5F25-4C3E-B07A-C230B56F20B3}" type="slidenum">
              <a:rPr lang="de-CH" altLang="de-DE"/>
              <a:pPr eaLnBrk="1">
                <a:lnSpc>
                  <a:spcPct val="93000"/>
                </a:lnSpc>
                <a:buClr>
                  <a:srgbClr val="000000"/>
                </a:buClr>
                <a:buSzPct val="100000"/>
                <a:buFont typeface="Times New Roman" panose="02020603050405020304" pitchFamily="18" charset="0"/>
                <a:buNone/>
              </a:pPr>
              <a:t>45</a:t>
            </a:fld>
            <a:endParaRPr lang="de-CH" altLang="de-D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hteck 11"/>
          <p:cNvSpPr>
            <a:spLocks noChangeArrowheads="1"/>
          </p:cNvSpPr>
          <p:nvPr/>
        </p:nvSpPr>
        <p:spPr bwMode="auto">
          <a:xfrm>
            <a:off x="1763713" y="476250"/>
            <a:ext cx="419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3200" b="1">
                <a:solidFill>
                  <a:srgbClr val="0070C0"/>
                </a:solidFill>
              </a:rPr>
              <a:t>Programm Kurs 7.12</a:t>
            </a:r>
            <a:endParaRPr lang="de-CH" altLang="de-DE" sz="3200">
              <a:solidFill>
                <a:srgbClr val="0070C0"/>
              </a:solidFill>
            </a:endParaRPr>
          </a:p>
        </p:txBody>
      </p:sp>
      <p:sp>
        <p:nvSpPr>
          <p:cNvPr id="60419" name="Rechteck 12"/>
          <p:cNvSpPr>
            <a:spLocks noChangeArrowheads="1"/>
          </p:cNvSpPr>
          <p:nvPr/>
        </p:nvSpPr>
        <p:spPr bwMode="auto">
          <a:xfrm>
            <a:off x="925513" y="1336675"/>
            <a:ext cx="62134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93000"/>
              </a:lnSpc>
              <a:buClr>
                <a:srgbClr val="000000"/>
              </a:buClr>
              <a:buSzPct val="100000"/>
              <a:buFont typeface="Times New Roman" panose="02020603050405020304" pitchFamily="18" charset="0"/>
              <a:buNone/>
            </a:pPr>
            <a:r>
              <a:rPr lang="de-CH" altLang="de-DE" sz="2400" b="1">
                <a:solidFill>
                  <a:srgbClr val="2D2D8A"/>
                </a:solidFill>
              </a:rPr>
              <a:t>Logistik und Supply Chain Management </a:t>
            </a:r>
            <a:r>
              <a:rPr lang="de-CH" altLang="de-DE" sz="2400" b="1">
                <a:solidFill>
                  <a:srgbClr val="000000"/>
                </a:solidFill>
              </a:rPr>
              <a:t>:</a:t>
            </a:r>
            <a:endParaRPr lang="de-CH" altLang="de-DE" sz="2400">
              <a:solidFill>
                <a:srgbClr val="000000"/>
              </a:solidFill>
            </a:endParaRPr>
          </a:p>
        </p:txBody>
      </p:sp>
      <p:sp>
        <p:nvSpPr>
          <p:cNvPr id="60420" name="Rechteck 13"/>
          <p:cNvSpPr>
            <a:spLocks noChangeArrowheads="1"/>
          </p:cNvSpPr>
          <p:nvPr/>
        </p:nvSpPr>
        <p:spPr bwMode="auto">
          <a:xfrm>
            <a:off x="1042988" y="1774825"/>
            <a:ext cx="6121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a:solidFill>
                  <a:srgbClr val="000000"/>
                </a:solidFill>
              </a:rPr>
              <a:t>Ausbildungszentrum SVBL, Rupperswil</a:t>
            </a:r>
          </a:p>
        </p:txBody>
      </p:sp>
      <p:sp>
        <p:nvSpPr>
          <p:cNvPr id="15" name="Rechteck 14"/>
          <p:cNvSpPr/>
          <p:nvPr/>
        </p:nvSpPr>
        <p:spPr>
          <a:xfrm>
            <a:off x="468313" y="2276475"/>
            <a:ext cx="7127875" cy="3756221"/>
          </a:xfrm>
          <a:prstGeom prst="rect">
            <a:avLst/>
          </a:prstGeom>
        </p:spPr>
        <p:txBody>
          <a:bodyPr>
            <a:spAutoFit/>
          </a:bodyPr>
          <a:lstStyle/>
          <a:p>
            <a:pPr marL="285750" indent="-285750" eaLnBrk="1">
              <a:lnSpc>
                <a:spcPct val="93000"/>
              </a:lnSpc>
              <a:buClr>
                <a:srgbClr val="000000"/>
              </a:buClr>
              <a:buSzPct val="100000"/>
              <a:buFontTx/>
              <a:buChar char="-"/>
              <a:defRPr/>
            </a:pPr>
            <a:r>
              <a:rPr lang="de-CH" dirty="0">
                <a:solidFill>
                  <a:prstClr val="black"/>
                </a:solidFill>
                <a:latin typeface="Arial" charset="0"/>
                <a:ea typeface="+mn-ea"/>
                <a:cs typeface="Arial Unicode MS" charset="0"/>
              </a:rPr>
              <a:t>Einleitung</a:t>
            </a:r>
          </a:p>
          <a:p>
            <a:pPr marL="285750" indent="-285750" eaLnBrk="1">
              <a:lnSpc>
                <a:spcPct val="93000"/>
              </a:lnSpc>
              <a:buClr>
                <a:srgbClr val="000000"/>
              </a:buClr>
              <a:buSzPct val="100000"/>
              <a:buFontTx/>
              <a:buChar char="-"/>
              <a:defRPr/>
            </a:pPr>
            <a:endParaRPr lang="de-CH" b="1" dirty="0">
              <a:solidFill>
                <a:srgbClr val="0070C0"/>
              </a:solidFill>
              <a:latin typeface="Arial" charset="0"/>
              <a:ea typeface="+mn-ea"/>
              <a:cs typeface="Arial Unicode MS" charset="0"/>
            </a:endParaRPr>
          </a:p>
          <a:p>
            <a:pPr marL="893763" indent="-893763" eaLnBrk="1">
              <a:lnSpc>
                <a:spcPct val="93000"/>
              </a:lnSpc>
              <a:buClr>
                <a:srgbClr val="000000"/>
              </a:buClr>
              <a:buSzPct val="100000"/>
              <a:buFont typeface="+mj-lt"/>
              <a:buAutoNum type="arabicPeriod"/>
              <a:defRPr/>
            </a:pPr>
            <a:r>
              <a:rPr lang="de-CH" dirty="0">
                <a:latin typeface="Arial" charset="0"/>
                <a:ea typeface="+mn-ea"/>
                <a:cs typeface="Arial Unicode MS" charset="0"/>
              </a:rPr>
              <a:t>Definition der Logistik</a:t>
            </a:r>
          </a:p>
          <a:p>
            <a:pPr marL="893763" indent="-893763" eaLnBrk="1">
              <a:lnSpc>
                <a:spcPct val="93000"/>
              </a:lnSpc>
              <a:buClr>
                <a:srgbClr val="000000"/>
              </a:buClr>
              <a:buSzPct val="100000"/>
              <a:buFont typeface="+mj-lt"/>
              <a:buAutoNum type="arabicPeriod"/>
              <a:defRPr/>
            </a:pPr>
            <a:r>
              <a:rPr lang="de-CH" dirty="0">
                <a:latin typeface="Arial" charset="0"/>
                <a:ea typeface="+mn-ea"/>
                <a:cs typeface="Arial Unicode MS" charset="0"/>
              </a:rPr>
              <a:t>Aufgaben und Anforderungen</a:t>
            </a:r>
          </a:p>
          <a:p>
            <a:pPr marL="893763" indent="-893763" eaLnBrk="1">
              <a:lnSpc>
                <a:spcPct val="93000"/>
              </a:lnSpc>
              <a:buClr>
                <a:srgbClr val="000000"/>
              </a:buClr>
              <a:buSzPct val="100000"/>
              <a:buFont typeface="+mj-lt"/>
              <a:buAutoNum type="arabicPeriod"/>
              <a:defRPr/>
            </a:pPr>
            <a:r>
              <a:rPr lang="de-CH" dirty="0">
                <a:latin typeface="Arial" charset="0"/>
                <a:ea typeface="+mn-ea"/>
                <a:cs typeface="Arial Unicode MS" charset="0"/>
              </a:rPr>
              <a:t>Zielsetzungen in der Logistik</a:t>
            </a:r>
          </a:p>
          <a:p>
            <a:pPr marL="893763" indent="-893763" eaLnBrk="1">
              <a:lnSpc>
                <a:spcPct val="93000"/>
              </a:lnSpc>
              <a:buClr>
                <a:srgbClr val="000000"/>
              </a:buClr>
              <a:buSzPct val="100000"/>
              <a:buFont typeface="+mj-lt"/>
              <a:buAutoNum type="arabicPeriod"/>
              <a:defRPr/>
            </a:pPr>
            <a:r>
              <a:rPr lang="de-CH" dirty="0">
                <a:latin typeface="Arial" charset="0"/>
                <a:ea typeface="+mn-ea"/>
                <a:cs typeface="Arial Unicode MS" charset="0"/>
              </a:rPr>
              <a:t>Einbindung der Logistik im Unternehmen</a:t>
            </a:r>
          </a:p>
          <a:p>
            <a:pPr marL="893763" indent="-893763" eaLnBrk="1">
              <a:lnSpc>
                <a:spcPct val="93000"/>
              </a:lnSpc>
              <a:buClr>
                <a:srgbClr val="000000"/>
              </a:buClr>
              <a:buSzPct val="100000"/>
              <a:buFont typeface="+mj-lt"/>
              <a:buAutoNum type="arabicPeriod"/>
              <a:defRPr/>
            </a:pPr>
            <a:r>
              <a:rPr lang="de-CH" dirty="0">
                <a:latin typeface="Arial" charset="0"/>
                <a:ea typeface="+mn-ea"/>
                <a:cs typeface="Arial Unicode MS" charset="0"/>
              </a:rPr>
              <a:t>Logistik – Gesamtprozess</a:t>
            </a:r>
          </a:p>
          <a:p>
            <a:pPr marL="893763" indent="-893763" eaLnBrk="1">
              <a:lnSpc>
                <a:spcPct val="93000"/>
              </a:lnSpc>
              <a:buClr>
                <a:srgbClr val="000000"/>
              </a:buClr>
              <a:buSzPct val="100000"/>
              <a:buFont typeface="+mj-lt"/>
              <a:buAutoNum type="arabicPeriod"/>
              <a:defRPr/>
            </a:pPr>
            <a:r>
              <a:rPr lang="de-CH" dirty="0">
                <a:latin typeface="Arial" charset="0"/>
                <a:ea typeface="+mn-ea"/>
                <a:cs typeface="Arial Unicode MS" charset="0"/>
              </a:rPr>
              <a:t>IT – Konzept</a:t>
            </a:r>
          </a:p>
          <a:p>
            <a:pPr eaLnBrk="1">
              <a:lnSpc>
                <a:spcPct val="93000"/>
              </a:lnSpc>
              <a:buClr>
                <a:srgbClr val="000000"/>
              </a:buClr>
              <a:buSzPct val="100000"/>
              <a:buFont typeface="Times New Roman" panose="02020603050405020304" pitchFamily="18" charset="0"/>
              <a:buNone/>
              <a:defRPr/>
            </a:pPr>
            <a:r>
              <a:rPr lang="de-CH" sz="1600" dirty="0">
                <a:latin typeface="Arial" charset="0"/>
                <a:ea typeface="+mn-ea"/>
                <a:cs typeface="Arial Unicode MS" charset="0"/>
              </a:rPr>
              <a:t>--		</a:t>
            </a:r>
            <a:r>
              <a:rPr lang="de-CH" sz="1600" b="1" dirty="0">
                <a:solidFill>
                  <a:srgbClr val="0070C0"/>
                </a:solidFill>
                <a:latin typeface="Arial" charset="0"/>
                <a:ea typeface="+mn-ea"/>
                <a:cs typeface="Arial Unicode MS" charset="0"/>
              </a:rPr>
              <a:t>Reflektion</a:t>
            </a:r>
          </a:p>
          <a:p>
            <a:pPr eaLnBrk="1">
              <a:lnSpc>
                <a:spcPct val="93000"/>
              </a:lnSpc>
              <a:buClr>
                <a:srgbClr val="000000"/>
              </a:buClr>
              <a:buSzPct val="100000"/>
              <a:buFont typeface="Times New Roman" panose="02020603050405020304" pitchFamily="18" charset="0"/>
              <a:buNone/>
              <a:defRPr/>
            </a:pPr>
            <a:r>
              <a:rPr lang="de-CH" sz="1600" b="1" dirty="0">
                <a:solidFill>
                  <a:srgbClr val="0070C0"/>
                </a:solidFill>
                <a:latin typeface="Arial" charset="0"/>
                <a:ea typeface="+mn-ea"/>
                <a:cs typeface="Arial Unicode MS" charset="0"/>
              </a:rPr>
              <a:t>7.		Supply Chain Management</a:t>
            </a:r>
          </a:p>
          <a:p>
            <a:pPr eaLnBrk="1">
              <a:lnSpc>
                <a:spcPct val="93000"/>
              </a:lnSpc>
              <a:buClr>
                <a:srgbClr val="000000"/>
              </a:buClr>
              <a:buSzPct val="100000"/>
              <a:buFont typeface="Times New Roman" panose="02020603050405020304" pitchFamily="18" charset="0"/>
              <a:buNone/>
              <a:defRPr/>
            </a:pPr>
            <a:r>
              <a:rPr lang="de-CH" sz="1600" b="1" dirty="0">
                <a:solidFill>
                  <a:srgbClr val="0070C0"/>
                </a:solidFill>
                <a:latin typeface="Arial" charset="0"/>
                <a:ea typeface="+mn-ea"/>
                <a:cs typeface="Arial Unicode MS" charset="0"/>
              </a:rPr>
              <a:t>22.6	 	Lieferservice in der Distribution</a:t>
            </a:r>
          </a:p>
          <a:p>
            <a:pPr eaLnBrk="1">
              <a:lnSpc>
                <a:spcPct val="93000"/>
              </a:lnSpc>
              <a:buClr>
                <a:srgbClr val="000000"/>
              </a:buClr>
              <a:buSzPct val="100000"/>
              <a:buFont typeface="Times New Roman" panose="02020603050405020304" pitchFamily="18" charset="0"/>
              <a:buNone/>
              <a:defRPr/>
            </a:pPr>
            <a:r>
              <a:rPr lang="de-CH" sz="1600" b="1" dirty="0">
                <a:solidFill>
                  <a:srgbClr val="0070C0"/>
                </a:solidFill>
                <a:latin typeface="Arial" charset="0"/>
                <a:ea typeface="+mn-ea"/>
                <a:cs typeface="Arial Unicode MS" charset="0"/>
              </a:rPr>
              <a:t>26.10	Der internationale Güterverkehr</a:t>
            </a:r>
          </a:p>
          <a:p>
            <a:pPr eaLnBrk="1">
              <a:lnSpc>
                <a:spcPct val="93000"/>
              </a:lnSpc>
              <a:buClr>
                <a:srgbClr val="000000"/>
              </a:buClr>
              <a:buSzPct val="100000"/>
              <a:buFont typeface="Times New Roman" panose="02020603050405020304" pitchFamily="18" charset="0"/>
              <a:buNone/>
              <a:defRPr/>
            </a:pPr>
            <a:r>
              <a:rPr lang="de-CH" sz="1600" b="1" dirty="0">
                <a:solidFill>
                  <a:srgbClr val="0070C0"/>
                </a:solidFill>
                <a:latin typeface="Arial" charset="0"/>
                <a:ea typeface="+mn-ea"/>
                <a:cs typeface="Arial Unicode MS" charset="0"/>
              </a:rPr>
              <a:t>26.11	Die elektronische Verzollung (e-</a:t>
            </a:r>
            <a:r>
              <a:rPr lang="de-CH" sz="1600" b="1" dirty="0" err="1">
                <a:solidFill>
                  <a:srgbClr val="0070C0"/>
                </a:solidFill>
                <a:latin typeface="Arial" charset="0"/>
                <a:ea typeface="+mn-ea"/>
                <a:cs typeface="Arial Unicode MS" charset="0"/>
              </a:rPr>
              <a:t>dec</a:t>
            </a:r>
            <a:r>
              <a:rPr lang="de-CH" sz="1600" b="1" dirty="0">
                <a:solidFill>
                  <a:srgbClr val="0070C0"/>
                </a:solidFill>
                <a:latin typeface="Arial" charset="0"/>
                <a:ea typeface="+mn-ea"/>
                <a:cs typeface="Arial Unicode MS" charset="0"/>
              </a:rPr>
              <a:t>)</a:t>
            </a:r>
          </a:p>
          <a:p>
            <a:pPr eaLnBrk="1">
              <a:lnSpc>
                <a:spcPct val="93000"/>
              </a:lnSpc>
              <a:buClr>
                <a:srgbClr val="000000"/>
              </a:buClr>
              <a:buSzPct val="100000"/>
              <a:buFont typeface="Times New Roman" panose="02020603050405020304" pitchFamily="18" charset="0"/>
              <a:buNone/>
              <a:defRPr/>
            </a:pPr>
            <a:r>
              <a:rPr lang="de-CH" sz="1600" b="1" dirty="0">
                <a:solidFill>
                  <a:srgbClr val="0070C0"/>
                </a:solidFill>
                <a:latin typeface="Arial" charset="0"/>
                <a:ea typeface="+mn-ea"/>
                <a:cs typeface="Arial Unicode MS" charset="0"/>
              </a:rPr>
              <a:t>26.12	Die Incoterms (Lieferbedingungen)</a:t>
            </a:r>
          </a:p>
          <a:p>
            <a:pPr eaLnBrk="1">
              <a:lnSpc>
                <a:spcPct val="93000"/>
              </a:lnSpc>
              <a:buClr>
                <a:srgbClr val="000000"/>
              </a:buClr>
              <a:buSzPct val="100000"/>
              <a:buFont typeface="Times New Roman" panose="02020603050405020304" pitchFamily="18" charset="0"/>
              <a:buNone/>
              <a:defRPr/>
            </a:pPr>
            <a:r>
              <a:rPr lang="de-CH" sz="1600" b="1" dirty="0">
                <a:solidFill>
                  <a:srgbClr val="0070C0"/>
                </a:solidFill>
                <a:latin typeface="Arial" charset="0"/>
                <a:ea typeface="+mn-ea"/>
                <a:cs typeface="Arial Unicode MS" charset="0"/>
              </a:rPr>
              <a:t>26.13	Der Versand und </a:t>
            </a:r>
            <a:r>
              <a:rPr lang="de-CH" sz="1600" b="1" dirty="0" smtClean="0">
                <a:solidFill>
                  <a:srgbClr val="0070C0"/>
                </a:solidFill>
                <a:latin typeface="Arial" charset="0"/>
                <a:ea typeface="+mn-ea"/>
                <a:cs typeface="Arial Unicode MS" charset="0"/>
              </a:rPr>
              <a:t>Ladungspapiere</a:t>
            </a:r>
          </a:p>
        </p:txBody>
      </p:sp>
      <p:sp>
        <p:nvSpPr>
          <p:cNvPr id="6042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D0863BC9-21EB-430E-BC6F-8D3A4545CFCF}" type="slidenum">
              <a:rPr lang="de-CH" altLang="de-DE"/>
              <a:pPr eaLnBrk="1">
                <a:lnSpc>
                  <a:spcPct val="93000"/>
                </a:lnSpc>
                <a:buClr>
                  <a:srgbClr val="000000"/>
                </a:buClr>
                <a:buSzPct val="100000"/>
                <a:buFont typeface="Times New Roman" panose="02020603050405020304" pitchFamily="18" charset="0"/>
                <a:buNone/>
              </a:pPr>
              <a:t>46</a:t>
            </a:fld>
            <a:endParaRPr lang="de-CH" alt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hteck 2"/>
          <p:cNvSpPr>
            <a:spLocks noChangeArrowheads="1"/>
          </p:cNvSpPr>
          <p:nvPr/>
        </p:nvSpPr>
        <p:spPr bwMode="auto">
          <a:xfrm>
            <a:off x="395288" y="476250"/>
            <a:ext cx="73072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7. Supply Chain Management</a:t>
            </a:r>
          </a:p>
        </p:txBody>
      </p:sp>
      <p:sp>
        <p:nvSpPr>
          <p:cNvPr id="61443" name="Rechteck 3"/>
          <p:cNvSpPr>
            <a:spLocks noChangeArrowheads="1"/>
          </p:cNvSpPr>
          <p:nvPr/>
        </p:nvSpPr>
        <p:spPr bwMode="auto">
          <a:xfrm>
            <a:off x="539750" y="1265238"/>
            <a:ext cx="2016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a:t>Themen:</a:t>
            </a:r>
            <a:endParaRPr lang="de-CH" altLang="de-DE" sz="2400"/>
          </a:p>
        </p:txBody>
      </p:sp>
      <p:sp>
        <p:nvSpPr>
          <p:cNvPr id="61444" name="Rechteck 4"/>
          <p:cNvSpPr>
            <a:spLocks noChangeArrowheads="1"/>
          </p:cNvSpPr>
          <p:nvPr/>
        </p:nvSpPr>
        <p:spPr bwMode="auto">
          <a:xfrm>
            <a:off x="611188" y="1827213"/>
            <a:ext cx="8208962"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b="1" dirty="0"/>
              <a:t>7.1 	Flussdiagramm Supply Cain Management 		Kugelschreiberfabrik</a:t>
            </a:r>
          </a:p>
          <a:p>
            <a:pPr eaLnBrk="1">
              <a:lnSpc>
                <a:spcPct val="93000"/>
              </a:lnSpc>
              <a:buClr>
                <a:srgbClr val="000000"/>
              </a:buClr>
              <a:buSzPct val="100000"/>
              <a:buFont typeface="Times New Roman" panose="02020603050405020304" pitchFamily="18" charset="0"/>
              <a:buNone/>
            </a:pPr>
            <a:r>
              <a:rPr lang="de-CH" altLang="de-DE" sz="2800" b="1" dirty="0"/>
              <a:t>7.2 	Geschichte des SCM</a:t>
            </a:r>
          </a:p>
          <a:p>
            <a:pPr eaLnBrk="1">
              <a:lnSpc>
                <a:spcPct val="93000"/>
              </a:lnSpc>
              <a:buClr>
                <a:srgbClr val="000000"/>
              </a:buClr>
              <a:buSzPct val="100000"/>
              <a:buFont typeface="Times New Roman" panose="02020603050405020304" pitchFamily="18" charset="0"/>
              <a:buNone/>
            </a:pPr>
            <a:r>
              <a:rPr lang="de-CH" altLang="de-DE" sz="2800" b="1" dirty="0"/>
              <a:t>--    	Gruppenarbeit «Warum SCM? Ziele»</a:t>
            </a:r>
          </a:p>
          <a:p>
            <a:pPr eaLnBrk="1">
              <a:lnSpc>
                <a:spcPct val="93000"/>
              </a:lnSpc>
              <a:buClr>
                <a:srgbClr val="000000"/>
              </a:buClr>
              <a:buSzPct val="100000"/>
              <a:buFont typeface="Times New Roman" panose="02020603050405020304" pitchFamily="18" charset="0"/>
              <a:buNone/>
            </a:pPr>
            <a:r>
              <a:rPr lang="de-CH" altLang="de-DE" sz="2800" b="1" dirty="0"/>
              <a:t>7.3	Ziel des SCM</a:t>
            </a:r>
          </a:p>
          <a:p>
            <a:pPr eaLnBrk="1">
              <a:lnSpc>
                <a:spcPct val="93000"/>
              </a:lnSpc>
              <a:buClr>
                <a:srgbClr val="000000"/>
              </a:buClr>
              <a:buSzPct val="100000"/>
              <a:buFont typeface="Times New Roman" panose="02020603050405020304" pitchFamily="18" charset="0"/>
              <a:buNone/>
            </a:pPr>
            <a:r>
              <a:rPr lang="de-CH" altLang="de-DE" sz="2800" b="1" dirty="0"/>
              <a:t>7.4 	Probleme bei der Realisierung von SCM</a:t>
            </a:r>
          </a:p>
          <a:p>
            <a:pPr eaLnBrk="1">
              <a:lnSpc>
                <a:spcPct val="93000"/>
              </a:lnSpc>
              <a:buClr>
                <a:srgbClr val="000000"/>
              </a:buClr>
              <a:buSzPct val="100000"/>
              <a:buFont typeface="Times New Roman" panose="02020603050405020304" pitchFamily="18" charset="0"/>
              <a:buNone/>
            </a:pPr>
            <a:r>
              <a:rPr lang="de-CH" altLang="de-DE" sz="2800" b="1" dirty="0"/>
              <a:t>7.5	</a:t>
            </a:r>
            <a:r>
              <a:rPr lang="de-CH" altLang="de-DE" sz="2800" b="1" dirty="0" err="1"/>
              <a:t>Bullwhip</a:t>
            </a:r>
            <a:r>
              <a:rPr lang="de-CH" altLang="de-DE" sz="2800" b="1" dirty="0"/>
              <a:t>-Effekt (Peitschen Effekt)</a:t>
            </a:r>
          </a:p>
          <a:p>
            <a:pPr eaLnBrk="1">
              <a:lnSpc>
                <a:spcPct val="93000"/>
              </a:lnSpc>
              <a:buClr>
                <a:srgbClr val="000000"/>
              </a:buClr>
              <a:buSzPct val="100000"/>
              <a:buFont typeface="Times New Roman" panose="02020603050405020304" pitchFamily="18" charset="0"/>
              <a:buNone/>
            </a:pPr>
            <a:r>
              <a:rPr lang="de-CH" altLang="de-DE" sz="2800" b="1" dirty="0"/>
              <a:t>--		Experiment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hteck 2"/>
          <p:cNvSpPr>
            <a:spLocks noChangeArrowheads="1"/>
          </p:cNvSpPr>
          <p:nvPr/>
        </p:nvSpPr>
        <p:spPr bwMode="auto">
          <a:xfrm>
            <a:off x="395288" y="476250"/>
            <a:ext cx="73072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7. Supply Chain Management</a:t>
            </a:r>
          </a:p>
        </p:txBody>
      </p:sp>
      <p:sp>
        <p:nvSpPr>
          <p:cNvPr id="62467" name="Rechteck 3"/>
          <p:cNvSpPr>
            <a:spLocks noChangeArrowheads="1"/>
          </p:cNvSpPr>
          <p:nvPr/>
        </p:nvSpPr>
        <p:spPr bwMode="auto">
          <a:xfrm>
            <a:off x="539750" y="1265238"/>
            <a:ext cx="2016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a:t>Lernziele</a:t>
            </a:r>
            <a:endParaRPr lang="de-CH" altLang="de-DE" sz="2400"/>
          </a:p>
        </p:txBody>
      </p:sp>
      <p:sp>
        <p:nvSpPr>
          <p:cNvPr id="62468" name="Textfeld 1"/>
          <p:cNvSpPr txBox="1">
            <a:spLocks noChangeArrowheads="1"/>
          </p:cNvSpPr>
          <p:nvPr/>
        </p:nvSpPr>
        <p:spPr bwMode="auto">
          <a:xfrm>
            <a:off x="666750" y="1989138"/>
            <a:ext cx="77216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a:t>Student kann erklären was Supply Chain Management ist und wie es funktioniert</a:t>
            </a:r>
          </a:p>
          <a:p>
            <a:pPr eaLnBrk="1">
              <a:lnSpc>
                <a:spcPct val="93000"/>
              </a:lnSpc>
              <a:buClr>
                <a:srgbClr val="000000"/>
              </a:buClr>
              <a:buSzPct val="100000"/>
              <a:buFont typeface="Arial" panose="020B0604020202020204" pitchFamily="34" charset="0"/>
              <a:buChar char="•"/>
            </a:pPr>
            <a:endParaRPr lang="de-CH" altLang="de-DE"/>
          </a:p>
          <a:p>
            <a:pPr eaLnBrk="1">
              <a:lnSpc>
                <a:spcPct val="93000"/>
              </a:lnSpc>
              <a:buClr>
                <a:srgbClr val="000000"/>
              </a:buClr>
              <a:buSzPct val="100000"/>
              <a:buFont typeface="Arial" panose="020B0604020202020204" pitchFamily="34" charset="0"/>
              <a:buChar char="•"/>
            </a:pPr>
            <a:r>
              <a:rPr lang="de-CH" altLang="de-DE"/>
              <a:t>Student kennt die Ziele, welches das  Supply Chain Management  verfolgt</a:t>
            </a:r>
          </a:p>
          <a:p>
            <a:pPr eaLnBrk="1">
              <a:lnSpc>
                <a:spcPct val="93000"/>
              </a:lnSpc>
              <a:buClr>
                <a:srgbClr val="000000"/>
              </a:buClr>
              <a:buSzPct val="100000"/>
              <a:buFont typeface="Arial" panose="020B0604020202020204" pitchFamily="34" charset="0"/>
              <a:buChar char="•"/>
            </a:pPr>
            <a:endParaRPr lang="de-CH" altLang="de-DE"/>
          </a:p>
          <a:p>
            <a:pPr eaLnBrk="1">
              <a:lnSpc>
                <a:spcPct val="93000"/>
              </a:lnSpc>
              <a:buClr>
                <a:srgbClr val="000000"/>
              </a:buClr>
              <a:buSzPct val="100000"/>
              <a:buFont typeface="Arial" panose="020B0604020202020204" pitchFamily="34" charset="0"/>
              <a:buChar char="•"/>
            </a:pPr>
            <a:r>
              <a:rPr lang="de-CH" altLang="de-DE"/>
              <a:t>Student kennt die Probleme, welche bei Supply Chain Management entstehen können</a:t>
            </a:r>
          </a:p>
          <a:p>
            <a:pPr eaLnBrk="1">
              <a:lnSpc>
                <a:spcPct val="93000"/>
              </a:lnSpc>
              <a:buClr>
                <a:srgbClr val="000000"/>
              </a:buClr>
              <a:buSzPct val="100000"/>
              <a:buFont typeface="Arial" panose="020B0604020202020204" pitchFamily="34" charset="0"/>
              <a:buChar char="•"/>
            </a:pPr>
            <a:endParaRPr lang="de-CH" altLang="de-DE"/>
          </a:p>
          <a:p>
            <a:pPr eaLnBrk="1">
              <a:lnSpc>
                <a:spcPct val="93000"/>
              </a:lnSpc>
              <a:buClr>
                <a:srgbClr val="000000"/>
              </a:buClr>
              <a:buSzPct val="100000"/>
              <a:buFont typeface="Arial" panose="020B0604020202020204" pitchFamily="34" charset="0"/>
              <a:buChar char="•"/>
            </a:pPr>
            <a:r>
              <a:rPr lang="de-CH" altLang="de-DE"/>
              <a:t>Student kann den Begriff  Bullwip Effekt erklären und beschreiben, wie es dazu kommt</a:t>
            </a:r>
          </a:p>
          <a:p>
            <a:pPr eaLnBrk="1">
              <a:lnSpc>
                <a:spcPct val="93000"/>
              </a:lnSpc>
              <a:buClr>
                <a:srgbClr val="000000"/>
              </a:buClr>
              <a:buSzPct val="100000"/>
              <a:buFont typeface="Arial" panose="020B0604020202020204" pitchFamily="34" charset="0"/>
              <a:buChar char="•"/>
            </a:pPr>
            <a:endParaRPr lang="de-CH" altLang="de-DE"/>
          </a:p>
          <a:p>
            <a:pPr eaLnBrk="1">
              <a:lnSpc>
                <a:spcPct val="93000"/>
              </a:lnSpc>
              <a:buClr>
                <a:srgbClr val="000000"/>
              </a:buClr>
              <a:buSzPct val="100000"/>
              <a:buFont typeface="Arial" panose="020B0604020202020204" pitchFamily="34" charset="0"/>
              <a:buChar char="•"/>
            </a:pPr>
            <a:endParaRPr lang="de-CH" altLang="de-DE"/>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3678F5D-58BA-41EF-9E9F-D819609A749B}" type="slidenum">
              <a:rPr lang="de-CH" altLang="de-DE"/>
              <a:pPr eaLnBrk="1">
                <a:lnSpc>
                  <a:spcPct val="93000"/>
                </a:lnSpc>
                <a:buClr>
                  <a:srgbClr val="000000"/>
                </a:buClr>
                <a:buSzPct val="100000"/>
                <a:buFont typeface="Times New Roman" panose="02020603050405020304" pitchFamily="18" charset="0"/>
                <a:buNone/>
              </a:pPr>
              <a:t>49</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7.1 Flussdiagramm</a:t>
            </a:r>
          </a:p>
        </p:txBody>
      </p:sp>
      <p:sp>
        <p:nvSpPr>
          <p:cNvPr id="63492"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634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620838"/>
            <a:ext cx="8180387" cy="4400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4" name="Textfeld 1"/>
          <p:cNvSpPr txBox="1">
            <a:spLocks noChangeArrowheads="1"/>
          </p:cNvSpPr>
          <p:nvPr/>
        </p:nvSpPr>
        <p:spPr bwMode="auto">
          <a:xfrm>
            <a:off x="508000" y="3933825"/>
            <a:ext cx="25352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200"/>
              <a:t>(Effiziente Konsumentenresonanz)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39750" y="1412875"/>
            <a:ext cx="5111750" cy="584775"/>
          </a:xfrm>
          <a:prstGeom prst="rect">
            <a:avLst/>
          </a:prstGeom>
        </p:spPr>
        <p:txBody>
          <a:bodyPr>
            <a:spAutoFit/>
          </a:bodyPr>
          <a:lstStyle/>
          <a:p>
            <a:pPr defTabSz="914400" eaLnBrk="1" fontAlgn="auto" hangingPunct="1">
              <a:spcBef>
                <a:spcPts val="0"/>
              </a:spcBef>
              <a:spcAft>
                <a:spcPts val="0"/>
              </a:spcAft>
              <a:defRPr/>
            </a:pPr>
            <a:r>
              <a:rPr lang="de-CH" sz="3200" b="1" i="1" kern="0" dirty="0" smtClean="0">
                <a:solidFill>
                  <a:srgbClr val="0070C0"/>
                </a:solidFill>
                <a:latin typeface="Arial" charset="0"/>
                <a:ea typeface="+mn-ea"/>
                <a:cs typeface="Arial Unicode MS" charset="0"/>
              </a:rPr>
              <a:t>Gruppenarbeit</a:t>
            </a:r>
            <a:endParaRPr lang="de-CH" sz="3200" i="1" kern="0" dirty="0">
              <a:solidFill>
                <a:srgbClr val="0070C0"/>
              </a:solidFill>
              <a:latin typeface="Arial" charset="0"/>
              <a:ea typeface="+mn-ea"/>
              <a:cs typeface="Arial Unicode MS" charset="0"/>
            </a:endParaRPr>
          </a:p>
        </p:txBody>
      </p:sp>
      <p:sp>
        <p:nvSpPr>
          <p:cNvPr id="8" name="Rechteck 7"/>
          <p:cNvSpPr/>
          <p:nvPr/>
        </p:nvSpPr>
        <p:spPr>
          <a:xfrm>
            <a:off x="611188" y="2155825"/>
            <a:ext cx="7416800" cy="3046413"/>
          </a:xfrm>
          <a:prstGeom prst="rect">
            <a:avLst/>
          </a:prstGeom>
        </p:spPr>
        <p:txBody>
          <a:bodyPr>
            <a:spAutoFit/>
          </a:bodyPr>
          <a:lstStyle/>
          <a:p>
            <a:pPr marL="457200" indent="-457200" defTabSz="914400" eaLnBrk="1" fontAlgn="auto" hangingPunct="1">
              <a:spcBef>
                <a:spcPts val="0"/>
              </a:spcBef>
              <a:spcAft>
                <a:spcPts val="0"/>
              </a:spcAft>
              <a:buFont typeface="+mj-lt"/>
              <a:buAutoNum type="arabicPeriod"/>
              <a:defRPr/>
            </a:pPr>
            <a:r>
              <a:rPr lang="de-CH" sz="2400" b="1" kern="0" dirty="0">
                <a:solidFill>
                  <a:sysClr val="windowText" lastClr="000000"/>
                </a:solidFill>
                <a:latin typeface="Arial" charset="0"/>
                <a:ea typeface="+mn-ea"/>
                <a:cs typeface="Arial Unicode MS" charset="0"/>
              </a:rPr>
              <a:t>Bilden sie Gruppen</a:t>
            </a:r>
          </a:p>
          <a:p>
            <a:pPr marL="457200" indent="-457200" defTabSz="914400" eaLnBrk="1" fontAlgn="auto" hangingPunct="1">
              <a:spcBef>
                <a:spcPts val="0"/>
              </a:spcBef>
              <a:spcAft>
                <a:spcPts val="0"/>
              </a:spcAft>
              <a:buFont typeface="+mj-lt"/>
              <a:buAutoNum type="arabicPeriod"/>
              <a:defRPr/>
            </a:pPr>
            <a:r>
              <a:rPr lang="de-CH" sz="2400" b="1" kern="0" dirty="0">
                <a:solidFill>
                  <a:sysClr val="windowText" lastClr="000000"/>
                </a:solidFill>
                <a:latin typeface="Arial" charset="0"/>
                <a:ea typeface="+mn-ea"/>
                <a:cs typeface="Arial Unicode MS" charset="0"/>
              </a:rPr>
              <a:t>Erarbeiten sie die den Warenfluss in einem Unternehmen eines Teilnehmers</a:t>
            </a:r>
          </a:p>
          <a:p>
            <a:pPr marL="457200" indent="-457200" defTabSz="914400" eaLnBrk="1" fontAlgn="auto" hangingPunct="1">
              <a:spcBef>
                <a:spcPts val="0"/>
              </a:spcBef>
              <a:spcAft>
                <a:spcPts val="0"/>
              </a:spcAft>
              <a:buFont typeface="+mj-lt"/>
              <a:buAutoNum type="arabicPeriod"/>
              <a:defRPr/>
            </a:pPr>
            <a:r>
              <a:rPr lang="de-CH" sz="2400" b="1" kern="0" dirty="0">
                <a:solidFill>
                  <a:sysClr val="windowText" lastClr="000000"/>
                </a:solidFill>
                <a:latin typeface="Arial" charset="0"/>
                <a:ea typeface="+mn-ea"/>
                <a:cs typeface="Arial Unicode MS" charset="0"/>
              </a:rPr>
              <a:t>Präsentieren Sie ihre Resultate</a:t>
            </a:r>
          </a:p>
          <a:p>
            <a:pPr defTabSz="914400" eaLnBrk="1" fontAlgn="auto" hangingPunct="1">
              <a:spcBef>
                <a:spcPts val="0"/>
              </a:spcBef>
              <a:spcAft>
                <a:spcPts val="0"/>
              </a:spcAft>
              <a:buFont typeface="Times New Roman" panose="02020603050405020304" pitchFamily="18" charset="0"/>
              <a:buNone/>
              <a:defRPr/>
            </a:pPr>
            <a:endParaRPr lang="de-CH" sz="2400" b="1" kern="0" dirty="0">
              <a:solidFill>
                <a:sysClr val="windowText" lastClr="000000"/>
              </a:solidFill>
              <a:latin typeface="Arial" charset="0"/>
              <a:ea typeface="+mn-ea"/>
              <a:cs typeface="Arial Unicode MS" charset="0"/>
            </a:endParaRPr>
          </a:p>
          <a:p>
            <a:pPr defTabSz="914400" eaLnBrk="1" fontAlgn="auto" hangingPunct="1">
              <a:spcBef>
                <a:spcPts val="0"/>
              </a:spcBef>
              <a:spcAft>
                <a:spcPts val="0"/>
              </a:spcAft>
              <a:buFont typeface="Times New Roman" panose="02020603050405020304" pitchFamily="18" charset="0"/>
              <a:buNone/>
              <a:defRPr/>
            </a:pPr>
            <a:endParaRPr lang="de-CH" sz="2400" b="1" kern="0" dirty="0">
              <a:solidFill>
                <a:sysClr val="windowText" lastClr="000000"/>
              </a:solidFill>
              <a:latin typeface="Arial" charset="0"/>
              <a:ea typeface="+mn-ea"/>
              <a:cs typeface="Arial Unicode MS" charset="0"/>
            </a:endParaRPr>
          </a:p>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ea typeface="+mn-ea"/>
                <a:cs typeface="Arial Unicode MS" charset="0"/>
              </a:rPr>
              <a:t>Zeit für erarbeiten: 	20 Min</a:t>
            </a:r>
          </a:p>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ea typeface="+mn-ea"/>
                <a:cs typeface="Arial Unicode MS" charset="0"/>
              </a:rPr>
              <a:t>Zeit für Präsentation:	3-4 Min</a:t>
            </a:r>
          </a:p>
        </p:txBody>
      </p:sp>
      <p:pic>
        <p:nvPicPr>
          <p:cNvPr id="16389" name="Picture 2" descr="http://www.schule.at/dl/8660/img/Gruppenarbe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338138"/>
            <a:ext cx="1495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4C460D82-ABD2-46EB-A644-34019E6D13CA}" type="slidenum">
              <a:rPr lang="de-CH" altLang="de-DE"/>
              <a:pPr eaLnBrk="1">
                <a:lnSpc>
                  <a:spcPct val="93000"/>
                </a:lnSpc>
                <a:buClr>
                  <a:srgbClr val="000000"/>
                </a:buClr>
                <a:buSzPct val="100000"/>
                <a:buFont typeface="Times New Roman" panose="02020603050405020304" pitchFamily="18" charset="0"/>
                <a:buNone/>
              </a:pPr>
              <a:t>5</a:t>
            </a:fld>
            <a:endParaRPr lang="de-CH" altLang="de-DE"/>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FBB46FA8-4AA7-408C-BCA5-117EA7295C0C}" type="slidenum">
              <a:rPr lang="de-CH" altLang="de-DE"/>
              <a:pPr eaLnBrk="1">
                <a:lnSpc>
                  <a:spcPct val="93000"/>
                </a:lnSpc>
                <a:buClr>
                  <a:srgbClr val="000000"/>
                </a:buClr>
                <a:buSzPct val="100000"/>
                <a:buFont typeface="Times New Roman" panose="02020603050405020304" pitchFamily="18" charset="0"/>
                <a:buNone/>
              </a:pPr>
              <a:t>50</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7.2 Geschichte </a:t>
            </a:r>
          </a:p>
        </p:txBody>
      </p:sp>
      <p:sp>
        <p:nvSpPr>
          <p:cNvPr id="64516"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645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414463"/>
            <a:ext cx="7551738" cy="4733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39750" y="882650"/>
            <a:ext cx="5111750" cy="550863"/>
          </a:xfrm>
          <a:prstGeom prst="rect">
            <a:avLst/>
          </a:prstGeom>
        </p:spPr>
        <p:txBody>
          <a:bodyPr>
            <a:spAutoFit/>
          </a:bodyPr>
          <a:lstStyle/>
          <a:p>
            <a:pPr defTabSz="914400" eaLnBrk="1" fontAlgn="auto" hangingPunct="1">
              <a:spcBef>
                <a:spcPts val="0"/>
              </a:spcBef>
              <a:spcAft>
                <a:spcPts val="0"/>
              </a:spcAft>
              <a:defRPr/>
            </a:pPr>
            <a:r>
              <a:rPr lang="de-CH" sz="3200" b="1" kern="0" dirty="0">
                <a:solidFill>
                  <a:srgbClr val="0070C0"/>
                </a:solidFill>
                <a:latin typeface="Arial" charset="0"/>
                <a:ea typeface="+mn-ea"/>
                <a:cs typeface="Arial Unicode MS" charset="0"/>
              </a:rPr>
              <a:t>!!!! Gruppenarbeit</a:t>
            </a:r>
            <a:endParaRPr lang="de-CH" sz="3200" kern="0" dirty="0">
              <a:solidFill>
                <a:srgbClr val="0070C0"/>
              </a:solidFill>
              <a:latin typeface="Arial" charset="0"/>
              <a:ea typeface="+mn-ea"/>
              <a:cs typeface="Arial Unicode MS" charset="0"/>
            </a:endParaRPr>
          </a:p>
        </p:txBody>
      </p:sp>
      <p:sp>
        <p:nvSpPr>
          <p:cNvPr id="8" name="Rechteck 7"/>
          <p:cNvSpPr/>
          <p:nvPr/>
        </p:nvSpPr>
        <p:spPr>
          <a:xfrm>
            <a:off x="542925" y="2205038"/>
            <a:ext cx="6913563" cy="2308225"/>
          </a:xfrm>
          <a:prstGeom prst="rect">
            <a:avLst/>
          </a:prstGeom>
        </p:spPr>
        <p:txBody>
          <a:bodyPr>
            <a:spAutoFit/>
          </a:bodyPr>
          <a:lstStyle/>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ea typeface="+mn-ea"/>
                <a:cs typeface="Arial Unicode MS" charset="0"/>
              </a:rPr>
              <a:t>Erarbeiten sie in der Gruppe die Ziele von Supply Chain Management</a:t>
            </a:r>
          </a:p>
          <a:p>
            <a:pPr defTabSz="914400" eaLnBrk="1" fontAlgn="auto" hangingPunct="1">
              <a:spcBef>
                <a:spcPts val="0"/>
              </a:spcBef>
              <a:spcAft>
                <a:spcPts val="0"/>
              </a:spcAft>
              <a:buFont typeface="Times New Roman" panose="02020603050405020304" pitchFamily="18" charset="0"/>
              <a:buNone/>
              <a:defRPr/>
            </a:pPr>
            <a:endParaRPr lang="de-CH" sz="2400" b="1" kern="0" dirty="0">
              <a:solidFill>
                <a:sysClr val="windowText" lastClr="000000"/>
              </a:solidFill>
              <a:latin typeface="Arial" charset="0"/>
              <a:ea typeface="+mn-ea"/>
              <a:cs typeface="Arial Unicode MS" charset="0"/>
            </a:endParaRPr>
          </a:p>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cs typeface="Arial Unicode MS" charset="0"/>
              </a:rPr>
              <a:t>Zeit für das Erarbeiten: 	10 Min</a:t>
            </a:r>
          </a:p>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cs typeface="Arial Unicode MS" charset="0"/>
              </a:rPr>
              <a:t>Zeit für die Präsentation:	3-4 Min</a:t>
            </a:r>
          </a:p>
          <a:p>
            <a:pPr defTabSz="914400" eaLnBrk="1" fontAlgn="auto" hangingPunct="1">
              <a:spcBef>
                <a:spcPts val="0"/>
              </a:spcBef>
              <a:spcAft>
                <a:spcPts val="0"/>
              </a:spcAft>
              <a:buFont typeface="Times New Roman" panose="02020603050405020304" pitchFamily="18" charset="0"/>
              <a:buNone/>
              <a:defRPr/>
            </a:pPr>
            <a:endParaRPr lang="de-CH" sz="2400" b="1" kern="0" dirty="0">
              <a:solidFill>
                <a:sysClr val="windowText" lastClr="000000"/>
              </a:solidFill>
              <a:latin typeface="Arial" charset="0"/>
              <a:ea typeface="+mn-ea"/>
              <a:cs typeface="Arial Unicode MS" charset="0"/>
            </a:endParaRPr>
          </a:p>
        </p:txBody>
      </p:sp>
      <p:pic>
        <p:nvPicPr>
          <p:cNvPr id="65540" name="Picture 2" descr="http://www.schule.at/dl/8660/img/Gruppenarbe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338138"/>
            <a:ext cx="1495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D5A58133-3BD2-4F00-8B51-EFCABED461A7}" type="slidenum">
              <a:rPr lang="de-CH" altLang="de-DE"/>
              <a:pPr eaLnBrk="1">
                <a:lnSpc>
                  <a:spcPct val="93000"/>
                </a:lnSpc>
                <a:buClr>
                  <a:srgbClr val="000000"/>
                </a:buClr>
                <a:buSzPct val="100000"/>
                <a:buFont typeface="Times New Roman" panose="02020603050405020304" pitchFamily="18" charset="0"/>
                <a:buNone/>
              </a:pPr>
              <a:t>51</a:t>
            </a:fld>
            <a:endParaRPr lang="de-CH" altLang="de-DE"/>
          </a:p>
        </p:txBody>
      </p:sp>
      <p:sp>
        <p:nvSpPr>
          <p:cNvPr id="65542"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693F4F5B-F893-4F31-8154-13B7ACED6E39}" type="slidenum">
              <a:rPr lang="de-CH" altLang="de-DE"/>
              <a:pPr eaLnBrk="1">
                <a:lnSpc>
                  <a:spcPct val="93000"/>
                </a:lnSpc>
                <a:buClr>
                  <a:srgbClr val="000000"/>
                </a:buClr>
                <a:buSzPct val="100000"/>
                <a:buFont typeface="Times New Roman" panose="02020603050405020304" pitchFamily="18" charset="0"/>
                <a:buNone/>
              </a:pPr>
              <a:t>52</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a:solidFill>
                  <a:srgbClr val="0070C0"/>
                </a:solidFill>
                <a:latin typeface="Arial" charset="0"/>
                <a:cs typeface="Arial Unicode MS" charset="0"/>
              </a:rPr>
              <a:t>7.3 </a:t>
            </a:r>
            <a:r>
              <a:rPr lang="de-CH" sz="2800" b="1" kern="0" smtClean="0">
                <a:solidFill>
                  <a:srgbClr val="0070C0"/>
                </a:solidFill>
                <a:latin typeface="Arial" charset="0"/>
                <a:cs typeface="Arial Unicode MS" charset="0"/>
              </a:rPr>
              <a:t>Ziel </a:t>
            </a:r>
            <a:r>
              <a:rPr lang="de-CH" sz="2800" b="1" kern="0" dirty="0">
                <a:solidFill>
                  <a:srgbClr val="0070C0"/>
                </a:solidFill>
                <a:latin typeface="Arial" charset="0"/>
                <a:cs typeface="Arial Unicode MS" charset="0"/>
              </a:rPr>
              <a:t>des SCM</a:t>
            </a:r>
          </a:p>
        </p:txBody>
      </p:sp>
      <p:sp>
        <p:nvSpPr>
          <p:cNvPr id="66564"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665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73238"/>
            <a:ext cx="7793038" cy="32400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6369AA24-1CFE-4E73-A44C-3F259EA1968C}" type="slidenum">
              <a:rPr lang="de-CH" altLang="de-DE"/>
              <a:pPr eaLnBrk="1">
                <a:lnSpc>
                  <a:spcPct val="93000"/>
                </a:lnSpc>
                <a:buClr>
                  <a:srgbClr val="000000"/>
                </a:buClr>
                <a:buSzPct val="100000"/>
                <a:buFont typeface="Times New Roman" panose="02020603050405020304" pitchFamily="18" charset="0"/>
                <a:buNone/>
              </a:pPr>
              <a:t>53</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7.3 Ziel des SCM</a:t>
            </a:r>
          </a:p>
        </p:txBody>
      </p:sp>
      <p:sp>
        <p:nvSpPr>
          <p:cNvPr id="67588"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675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68450"/>
            <a:ext cx="7935913" cy="40211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55D444D2-7686-48DF-932C-45139C669DC1}" type="slidenum">
              <a:rPr lang="de-CH" altLang="de-DE"/>
              <a:pPr eaLnBrk="1">
                <a:lnSpc>
                  <a:spcPct val="93000"/>
                </a:lnSpc>
                <a:buClr>
                  <a:srgbClr val="000000"/>
                </a:buClr>
                <a:buSzPct val="100000"/>
                <a:buFont typeface="Times New Roman" panose="02020603050405020304" pitchFamily="18" charset="0"/>
                <a:buNone/>
              </a:pPr>
              <a:t>54</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7.3 Ziel des SCM</a:t>
            </a:r>
          </a:p>
        </p:txBody>
      </p:sp>
      <p:sp>
        <p:nvSpPr>
          <p:cNvPr id="68612"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686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916113"/>
            <a:ext cx="7572375" cy="2592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4" name="Rechteck 1"/>
          <p:cNvSpPr>
            <a:spLocks noChangeArrowheads="1"/>
          </p:cNvSpPr>
          <p:nvPr/>
        </p:nvSpPr>
        <p:spPr bwMode="auto">
          <a:xfrm>
            <a:off x="576263" y="5589588"/>
            <a:ext cx="4572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DE" altLang="de-DE" sz="1100" b="1"/>
              <a:t>Simultaneous Engineering</a:t>
            </a:r>
            <a:r>
              <a:rPr lang="de-DE" altLang="de-DE" sz="1100"/>
              <a:t> (im Amerikanischen: </a:t>
            </a:r>
            <a:r>
              <a:rPr lang="de-DE" altLang="de-DE" sz="1100" b="1"/>
              <a:t>Concurrent Engineering</a:t>
            </a:r>
            <a:r>
              <a:rPr lang="de-DE" altLang="de-DE" sz="1100"/>
              <a:t>, auf Deutsch: „verteilte gleichzeitige Entwicklung“) bezeichnet eine Vorgehensweise in der </a:t>
            </a:r>
            <a:r>
              <a:rPr lang="de-DE" altLang="de-DE" sz="1100" u="sng">
                <a:hlinkClick r:id="rId3" action="ppaction://hlinkfile" tooltip="Produktentwicklung"/>
              </a:rPr>
              <a:t>Produktentwicklung</a:t>
            </a:r>
            <a:r>
              <a:rPr lang="de-DE" altLang="de-DE" sz="1100"/>
              <a:t>.</a:t>
            </a:r>
            <a:endParaRPr lang="de-CH" altLang="de-DE" sz="1100"/>
          </a:p>
        </p:txBody>
      </p:sp>
      <p:sp>
        <p:nvSpPr>
          <p:cNvPr id="68615" name="Textfeld 2"/>
          <p:cNvSpPr txBox="1">
            <a:spLocks noChangeArrowheads="1"/>
          </p:cNvSpPr>
          <p:nvPr/>
        </p:nvSpPr>
        <p:spPr bwMode="auto">
          <a:xfrm>
            <a:off x="250825" y="5589588"/>
            <a:ext cx="2635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100"/>
              <a:t>3</a:t>
            </a:r>
          </a:p>
        </p:txBody>
      </p:sp>
      <p:sp>
        <p:nvSpPr>
          <p:cNvPr id="68616" name="Rechteck 8"/>
          <p:cNvSpPr>
            <a:spLocks noChangeArrowheads="1"/>
          </p:cNvSpPr>
          <p:nvPr/>
        </p:nvSpPr>
        <p:spPr bwMode="auto">
          <a:xfrm>
            <a:off x="5040313" y="5589588"/>
            <a:ext cx="38528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DE" altLang="de-DE" sz="1100" b="1"/>
              <a:t>Time to Market </a:t>
            </a:r>
            <a:r>
              <a:rPr lang="de-DE" altLang="de-DE" sz="1100"/>
              <a:t>(Einführungszeit eine neuen oder veränderten Produktes)</a:t>
            </a:r>
            <a:endParaRPr lang="de-CH" altLang="de-DE" sz="1100"/>
          </a:p>
        </p:txBody>
      </p:sp>
      <p:sp>
        <p:nvSpPr>
          <p:cNvPr id="68617" name="Textfeld 9"/>
          <p:cNvSpPr txBox="1">
            <a:spLocks noChangeArrowheads="1"/>
          </p:cNvSpPr>
          <p:nvPr/>
        </p:nvSpPr>
        <p:spPr bwMode="auto">
          <a:xfrm>
            <a:off x="4776788" y="5589588"/>
            <a:ext cx="2635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100"/>
              <a:t>4</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8BF36068-0E4E-489B-A811-4B3BEE63FF79}" type="slidenum">
              <a:rPr lang="de-CH" altLang="de-DE"/>
              <a:pPr eaLnBrk="1">
                <a:lnSpc>
                  <a:spcPct val="93000"/>
                </a:lnSpc>
                <a:buClr>
                  <a:srgbClr val="000000"/>
                </a:buClr>
                <a:buSzPct val="100000"/>
                <a:buFont typeface="Times New Roman" panose="02020603050405020304" pitchFamily="18" charset="0"/>
                <a:buNone/>
              </a:pPr>
              <a:t>55</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7.3 Ziel des SCM</a:t>
            </a:r>
          </a:p>
        </p:txBody>
      </p:sp>
      <p:sp>
        <p:nvSpPr>
          <p:cNvPr id="69636"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696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916113"/>
            <a:ext cx="8007350" cy="2720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7FCDC274-24A6-40AB-B2FA-CD61D1475449}" type="slidenum">
              <a:rPr lang="de-CH" altLang="de-DE"/>
              <a:pPr eaLnBrk="1">
                <a:lnSpc>
                  <a:spcPct val="93000"/>
                </a:lnSpc>
                <a:buClr>
                  <a:srgbClr val="000000"/>
                </a:buClr>
                <a:buSzPct val="100000"/>
                <a:buFont typeface="Times New Roman" panose="02020603050405020304" pitchFamily="18" charset="0"/>
                <a:buNone/>
              </a:pPr>
              <a:t>56</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7.3 Ziel des SCM</a:t>
            </a:r>
          </a:p>
        </p:txBody>
      </p:sp>
      <p:sp>
        <p:nvSpPr>
          <p:cNvPr id="70660"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706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484313"/>
            <a:ext cx="6278563" cy="3060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292600"/>
            <a:ext cx="6500813" cy="1657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E851455-B543-4B27-8966-D190E148AA24}" type="slidenum">
              <a:rPr lang="de-CH" altLang="de-DE"/>
              <a:pPr eaLnBrk="1">
                <a:lnSpc>
                  <a:spcPct val="93000"/>
                </a:lnSpc>
                <a:buClr>
                  <a:srgbClr val="000000"/>
                </a:buClr>
                <a:buSzPct val="100000"/>
                <a:buFont typeface="Times New Roman" panose="02020603050405020304" pitchFamily="18" charset="0"/>
                <a:buNone/>
              </a:pPr>
              <a:t>57</a:t>
            </a:fld>
            <a:endParaRPr lang="de-CH" altLang="de-DE"/>
          </a:p>
        </p:txBody>
      </p:sp>
      <p:sp>
        <p:nvSpPr>
          <p:cNvPr id="8" name="Rechteck 7"/>
          <p:cNvSpPr/>
          <p:nvPr/>
        </p:nvSpPr>
        <p:spPr>
          <a:xfrm>
            <a:off x="508000" y="890588"/>
            <a:ext cx="763270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7.3 Ziel des SCM</a:t>
            </a:r>
          </a:p>
        </p:txBody>
      </p:sp>
      <p:sp>
        <p:nvSpPr>
          <p:cNvPr id="71684"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716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439863"/>
            <a:ext cx="8012113" cy="3141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AE91EABA-BCC4-4366-B1A6-58055BF26F79}" type="slidenum">
              <a:rPr lang="de-CH" altLang="de-DE"/>
              <a:pPr eaLnBrk="1">
                <a:lnSpc>
                  <a:spcPct val="93000"/>
                </a:lnSpc>
                <a:buClr>
                  <a:srgbClr val="000000"/>
                </a:buClr>
                <a:buSzPct val="100000"/>
                <a:buFont typeface="Times New Roman" panose="02020603050405020304" pitchFamily="18" charset="0"/>
                <a:buNone/>
              </a:pPr>
              <a:t>58</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7.4 	Probleme bei der Realisierung von SCM</a:t>
            </a:r>
          </a:p>
        </p:txBody>
      </p:sp>
      <p:sp>
        <p:nvSpPr>
          <p:cNvPr id="72708"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727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09713"/>
            <a:ext cx="6505575" cy="4846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8299EE8-8A03-4355-9305-0452C7E6C025}" type="slidenum">
              <a:rPr lang="de-CH" altLang="de-DE"/>
              <a:pPr eaLnBrk="1">
                <a:lnSpc>
                  <a:spcPct val="93000"/>
                </a:lnSpc>
                <a:buClr>
                  <a:srgbClr val="000000"/>
                </a:buClr>
                <a:buSzPct val="100000"/>
                <a:buFont typeface="Times New Roman" panose="02020603050405020304" pitchFamily="18" charset="0"/>
                <a:buNone/>
              </a:pPr>
              <a:t>59</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7.4 	Der </a:t>
            </a:r>
            <a:r>
              <a:rPr lang="de-CH" sz="2800" b="1" kern="0" dirty="0" err="1">
                <a:solidFill>
                  <a:srgbClr val="0070C0"/>
                </a:solidFill>
                <a:latin typeface="Arial" charset="0"/>
                <a:cs typeface="Arial Unicode MS" charset="0"/>
              </a:rPr>
              <a:t>Bullwhip</a:t>
            </a:r>
            <a:r>
              <a:rPr lang="de-CH" sz="2800" b="1" kern="0" dirty="0">
                <a:solidFill>
                  <a:srgbClr val="0070C0"/>
                </a:solidFill>
                <a:latin typeface="Arial" charset="0"/>
                <a:cs typeface="Arial Unicode MS" charset="0"/>
              </a:rPr>
              <a:t>-Effekt (Peitschen Effekt)</a:t>
            </a:r>
          </a:p>
        </p:txBody>
      </p:sp>
      <p:sp>
        <p:nvSpPr>
          <p:cNvPr id="73732"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sp>
        <p:nvSpPr>
          <p:cNvPr id="3" name="Textfeld 2"/>
          <p:cNvSpPr txBox="1"/>
          <p:nvPr/>
        </p:nvSpPr>
        <p:spPr>
          <a:xfrm>
            <a:off x="5796136" y="5336919"/>
            <a:ext cx="1284326" cy="261610"/>
          </a:xfrm>
          <a:prstGeom prst="rect">
            <a:avLst/>
          </a:prstGeom>
          <a:noFill/>
        </p:spPr>
        <p:txBody>
          <a:bodyPr wrap="none" rtlCol="0">
            <a:spAutoFit/>
          </a:bodyPr>
          <a:lstStyle/>
          <a:p>
            <a:r>
              <a:rPr lang="de-CH" sz="1100" dirty="0" smtClean="0"/>
              <a:t>Quelle: Wikipedia</a:t>
            </a:r>
            <a:endParaRPr lang="de-CH" sz="11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181" y="1484784"/>
            <a:ext cx="4932353" cy="3699265"/>
          </a:xfrm>
          <a:prstGeom prst="rect">
            <a:avLst/>
          </a:prstGeom>
        </p:spPr>
      </p:pic>
    </p:spTree>
    <p:extLst>
      <p:ext uri="{BB962C8B-B14F-4D97-AF65-F5344CB8AC3E}">
        <p14:creationId xmlns:p14="http://schemas.microsoft.com/office/powerpoint/2010/main" val="2284967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39750" y="1412875"/>
            <a:ext cx="7848600" cy="584200"/>
          </a:xfrm>
          <a:prstGeom prst="rect">
            <a:avLst/>
          </a:prstGeom>
        </p:spPr>
        <p:txBody>
          <a:bodyPr>
            <a:spAutoFit/>
          </a:bodyPr>
          <a:lstStyle/>
          <a:p>
            <a:pPr defTabSz="914400" eaLnBrk="1" fontAlgn="auto" hangingPunct="1">
              <a:spcBef>
                <a:spcPts val="0"/>
              </a:spcBef>
              <a:spcAft>
                <a:spcPts val="0"/>
              </a:spcAft>
              <a:defRPr/>
            </a:pPr>
            <a:r>
              <a:rPr lang="de-CH" sz="3200" b="1" kern="0" dirty="0">
                <a:solidFill>
                  <a:srgbClr val="0070C0"/>
                </a:solidFill>
                <a:latin typeface="Arial" charset="0"/>
                <a:ea typeface="+mn-ea"/>
                <a:cs typeface="Arial Unicode MS" charset="0"/>
              </a:rPr>
              <a:t>Die Flüsse in einem Unternehmen</a:t>
            </a:r>
            <a:endParaRPr lang="de-CH" sz="3200" kern="0" dirty="0">
              <a:solidFill>
                <a:srgbClr val="0070C0"/>
              </a:solidFill>
              <a:latin typeface="Arial" charset="0"/>
              <a:ea typeface="+mn-ea"/>
              <a:cs typeface="Arial Unicode MS" charset="0"/>
            </a:endParaRPr>
          </a:p>
        </p:txBody>
      </p:sp>
      <p:sp>
        <p:nvSpPr>
          <p:cNvPr id="8" name="Rechteck 7"/>
          <p:cNvSpPr/>
          <p:nvPr/>
        </p:nvSpPr>
        <p:spPr>
          <a:xfrm>
            <a:off x="611188" y="2408238"/>
            <a:ext cx="7416800" cy="2676525"/>
          </a:xfrm>
          <a:prstGeom prst="rect">
            <a:avLst/>
          </a:prstGeom>
        </p:spPr>
        <p:txBody>
          <a:bodyPr>
            <a:spAutoFit/>
          </a:bodyPr>
          <a:lstStyle/>
          <a:p>
            <a:pPr marL="457200" indent="-457200" defTabSz="914400" eaLnBrk="1" fontAlgn="auto" hangingPunct="1">
              <a:spcBef>
                <a:spcPts val="0"/>
              </a:spcBef>
              <a:spcAft>
                <a:spcPts val="0"/>
              </a:spcAft>
              <a:buFont typeface="+mj-lt"/>
              <a:buAutoNum type="arabicPeriod"/>
              <a:defRPr/>
            </a:pPr>
            <a:r>
              <a:rPr lang="de-CH" sz="2400" b="1" kern="0" dirty="0">
                <a:solidFill>
                  <a:sysClr val="windowText" lastClr="000000"/>
                </a:solidFill>
                <a:latin typeface="Arial" charset="0"/>
                <a:ea typeface="+mn-ea"/>
                <a:cs typeface="Arial Unicode MS" charset="0"/>
              </a:rPr>
              <a:t>Materialfluss </a:t>
            </a:r>
          </a:p>
          <a:p>
            <a:pPr marL="457200" indent="-457200" defTabSz="914400" eaLnBrk="1" fontAlgn="auto" hangingPunct="1">
              <a:spcBef>
                <a:spcPts val="0"/>
              </a:spcBef>
              <a:spcAft>
                <a:spcPts val="0"/>
              </a:spcAft>
              <a:buFont typeface="+mj-lt"/>
              <a:buAutoNum type="arabicPeriod"/>
              <a:defRPr/>
            </a:pPr>
            <a:endParaRPr lang="de-CH" sz="2400" b="1" kern="0" dirty="0">
              <a:solidFill>
                <a:sysClr val="windowText" lastClr="000000"/>
              </a:solidFill>
              <a:latin typeface="Arial" charset="0"/>
              <a:ea typeface="+mn-ea"/>
              <a:cs typeface="Arial Unicode MS" charset="0"/>
            </a:endParaRPr>
          </a:p>
          <a:p>
            <a:pPr marL="457200" indent="-457200" defTabSz="914400" eaLnBrk="1" fontAlgn="auto" hangingPunct="1">
              <a:spcBef>
                <a:spcPts val="0"/>
              </a:spcBef>
              <a:spcAft>
                <a:spcPts val="0"/>
              </a:spcAft>
              <a:buFont typeface="+mj-lt"/>
              <a:buAutoNum type="arabicPeriod"/>
              <a:defRPr/>
            </a:pPr>
            <a:endParaRPr lang="de-CH" sz="2400" b="1" kern="0" dirty="0">
              <a:solidFill>
                <a:sysClr val="windowText" lastClr="000000"/>
              </a:solidFill>
              <a:latin typeface="Arial" charset="0"/>
              <a:ea typeface="+mn-ea"/>
              <a:cs typeface="Arial Unicode MS" charset="0"/>
            </a:endParaRPr>
          </a:p>
          <a:p>
            <a:pPr marL="457200" indent="-457200" defTabSz="914400" eaLnBrk="1" fontAlgn="auto" hangingPunct="1">
              <a:spcBef>
                <a:spcPts val="0"/>
              </a:spcBef>
              <a:spcAft>
                <a:spcPts val="0"/>
              </a:spcAft>
              <a:buFont typeface="+mj-lt"/>
              <a:buAutoNum type="arabicPeriod"/>
              <a:defRPr/>
            </a:pPr>
            <a:r>
              <a:rPr lang="de-CH" sz="2400" b="1" kern="0" dirty="0">
                <a:solidFill>
                  <a:sysClr val="windowText" lastClr="000000"/>
                </a:solidFill>
                <a:latin typeface="Arial" charset="0"/>
                <a:ea typeface="+mn-ea"/>
                <a:cs typeface="Arial Unicode MS" charset="0"/>
              </a:rPr>
              <a:t>Informationsfluss</a:t>
            </a:r>
          </a:p>
          <a:p>
            <a:pPr marL="457200" indent="-457200" defTabSz="914400" eaLnBrk="1" fontAlgn="auto" hangingPunct="1">
              <a:spcBef>
                <a:spcPts val="0"/>
              </a:spcBef>
              <a:spcAft>
                <a:spcPts val="0"/>
              </a:spcAft>
              <a:buFont typeface="+mj-lt"/>
              <a:buAutoNum type="arabicPeriod"/>
              <a:defRPr/>
            </a:pPr>
            <a:endParaRPr lang="de-CH" sz="2400" b="1" kern="0" dirty="0">
              <a:solidFill>
                <a:sysClr val="windowText" lastClr="000000"/>
              </a:solidFill>
              <a:latin typeface="Arial" charset="0"/>
              <a:ea typeface="+mn-ea"/>
              <a:cs typeface="Arial Unicode MS" charset="0"/>
            </a:endParaRPr>
          </a:p>
          <a:p>
            <a:pPr marL="457200" indent="-457200" defTabSz="914400" eaLnBrk="1" fontAlgn="auto" hangingPunct="1">
              <a:spcBef>
                <a:spcPts val="0"/>
              </a:spcBef>
              <a:spcAft>
                <a:spcPts val="0"/>
              </a:spcAft>
              <a:buFont typeface="+mj-lt"/>
              <a:buAutoNum type="arabicPeriod"/>
              <a:defRPr/>
            </a:pPr>
            <a:endParaRPr lang="de-CH" sz="2400" b="1" kern="0" dirty="0">
              <a:solidFill>
                <a:sysClr val="windowText" lastClr="000000"/>
              </a:solidFill>
              <a:latin typeface="Arial" charset="0"/>
              <a:ea typeface="+mn-ea"/>
              <a:cs typeface="Arial Unicode MS" charset="0"/>
            </a:endParaRPr>
          </a:p>
          <a:p>
            <a:pPr marL="457200" indent="-457200" defTabSz="914400" eaLnBrk="1" fontAlgn="auto" hangingPunct="1">
              <a:spcBef>
                <a:spcPts val="0"/>
              </a:spcBef>
              <a:spcAft>
                <a:spcPts val="0"/>
              </a:spcAft>
              <a:buFont typeface="+mj-lt"/>
              <a:buAutoNum type="arabicPeriod"/>
              <a:defRPr/>
            </a:pPr>
            <a:r>
              <a:rPr lang="de-CH" sz="2400" b="1" kern="0" dirty="0">
                <a:solidFill>
                  <a:sysClr val="windowText" lastClr="000000"/>
                </a:solidFill>
                <a:latin typeface="Arial" charset="0"/>
                <a:ea typeface="+mn-ea"/>
                <a:cs typeface="Arial Unicode MS" charset="0"/>
              </a:rPr>
              <a:t>Wertefluss</a:t>
            </a:r>
          </a:p>
        </p:txBody>
      </p:sp>
      <p:sp>
        <p:nvSpPr>
          <p:cNvPr id="17413"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882ED71D-E280-41A7-84D7-25F5E5BDE6EC}" type="slidenum">
              <a:rPr lang="de-CH" altLang="de-DE"/>
              <a:pPr eaLnBrk="1">
                <a:lnSpc>
                  <a:spcPct val="93000"/>
                </a:lnSpc>
                <a:buClr>
                  <a:srgbClr val="000000"/>
                </a:buClr>
                <a:buSzPct val="100000"/>
                <a:buFont typeface="Times New Roman" panose="02020603050405020304" pitchFamily="18" charset="0"/>
                <a:buNone/>
              </a:pPr>
              <a:t>6</a:t>
            </a:fld>
            <a:endParaRPr lang="de-CH" altLang="de-DE"/>
          </a:p>
        </p:txBody>
      </p:sp>
      <p:pic>
        <p:nvPicPr>
          <p:cNvPr id="17414" name="Picture 2" descr="http://www.studis-online.de/StudInfo/Bilder/HS/67-9184-FHErfurt_MuL01185x108.jpg">
            <a:hlinkClick r:id="rId2" tooltip="Bildcredit: FH Erfur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205038"/>
            <a:ext cx="17621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Seminare-Informationsflu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357563"/>
            <a:ext cx="18573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descr="Dollarzeiche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5588" y="4548188"/>
            <a:ext cx="121761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8299EE8-8A03-4355-9305-0452C7E6C025}" type="slidenum">
              <a:rPr lang="de-CH" altLang="de-DE"/>
              <a:pPr eaLnBrk="1">
                <a:lnSpc>
                  <a:spcPct val="93000"/>
                </a:lnSpc>
                <a:buClr>
                  <a:srgbClr val="000000"/>
                </a:buClr>
                <a:buSzPct val="100000"/>
                <a:buFont typeface="Times New Roman" panose="02020603050405020304" pitchFamily="18" charset="0"/>
                <a:buNone/>
              </a:pPr>
              <a:t>60</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7.4 	Der </a:t>
            </a:r>
            <a:r>
              <a:rPr lang="de-CH" sz="2800" b="1" kern="0" dirty="0" err="1">
                <a:solidFill>
                  <a:srgbClr val="0070C0"/>
                </a:solidFill>
                <a:latin typeface="Arial" charset="0"/>
                <a:cs typeface="Arial Unicode MS" charset="0"/>
              </a:rPr>
              <a:t>Bullwhip</a:t>
            </a:r>
            <a:r>
              <a:rPr lang="de-CH" sz="2800" b="1" kern="0" dirty="0">
                <a:solidFill>
                  <a:srgbClr val="0070C0"/>
                </a:solidFill>
                <a:latin typeface="Arial" charset="0"/>
                <a:cs typeface="Arial Unicode MS" charset="0"/>
              </a:rPr>
              <a:t>-Effekt (Peitschen Effekt)</a:t>
            </a:r>
          </a:p>
        </p:txBody>
      </p:sp>
      <p:sp>
        <p:nvSpPr>
          <p:cNvPr id="73732"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sp>
        <p:nvSpPr>
          <p:cNvPr id="2" name="Textfeld 1"/>
          <p:cNvSpPr txBox="1"/>
          <p:nvPr/>
        </p:nvSpPr>
        <p:spPr>
          <a:xfrm>
            <a:off x="1403648" y="1916832"/>
            <a:ext cx="6480720" cy="3139321"/>
          </a:xfrm>
          <a:prstGeom prst="rect">
            <a:avLst/>
          </a:prstGeom>
          <a:noFill/>
        </p:spPr>
        <p:txBody>
          <a:bodyPr wrap="square" rtlCol="0">
            <a:spAutoFit/>
          </a:bodyPr>
          <a:lstStyle/>
          <a:p>
            <a:r>
              <a:rPr lang="de-DE" dirty="0"/>
              <a:t>Der Ausdruck </a:t>
            </a:r>
            <a:r>
              <a:rPr lang="de-DE" b="1" dirty="0"/>
              <a:t>Peitscheneffekt</a:t>
            </a:r>
            <a:r>
              <a:rPr lang="de-DE" dirty="0"/>
              <a:t> (engl. </a:t>
            </a:r>
            <a:r>
              <a:rPr lang="de-DE" i="1" dirty="0" err="1"/>
              <a:t>bullwhip</a:t>
            </a:r>
            <a:r>
              <a:rPr lang="de-DE" i="1" dirty="0"/>
              <a:t> </a:t>
            </a:r>
            <a:r>
              <a:rPr lang="de-DE" i="1" dirty="0" err="1"/>
              <a:t>effect</a:t>
            </a:r>
            <a:r>
              <a:rPr lang="de-DE" dirty="0"/>
              <a:t>, </a:t>
            </a:r>
            <a:r>
              <a:rPr lang="de-DE" i="1" dirty="0" err="1"/>
              <a:t>whiplash</a:t>
            </a:r>
            <a:r>
              <a:rPr lang="de-DE" i="1" dirty="0"/>
              <a:t> </a:t>
            </a:r>
            <a:r>
              <a:rPr lang="de-DE" i="1" dirty="0" err="1"/>
              <a:t>effect</a:t>
            </a:r>
            <a:r>
              <a:rPr lang="de-DE" dirty="0"/>
              <a:t>) bezeichnet das Phänomen, dass Bestellungen beim Lieferanten zu größeren Schwankungen neigen als Verkäufe an den Kunden und damit von der Nachfrage abweichen und dass diese Abweichung sich in vorgelagerte Richtung der </a:t>
            </a:r>
            <a:r>
              <a:rPr lang="de-DE" dirty="0">
                <a:hlinkClick r:id="rId2" tooltip="Lieferkette"/>
              </a:rPr>
              <a:t>Lieferkette</a:t>
            </a:r>
            <a:r>
              <a:rPr lang="de-DE" dirty="0"/>
              <a:t> aufschaukelt, sich die Schwankung also zum Ursprung der Lieferkette hin vergrößert</a:t>
            </a:r>
            <a:r>
              <a:rPr lang="de-DE" dirty="0" smtClean="0"/>
              <a:t>. </a:t>
            </a:r>
          </a:p>
          <a:p>
            <a:r>
              <a:rPr lang="de-DE" dirty="0" smtClean="0"/>
              <a:t>Der </a:t>
            </a:r>
            <a:r>
              <a:rPr lang="de-DE" dirty="0"/>
              <a:t>Begriff nimmt im </a:t>
            </a:r>
            <a:r>
              <a:rPr lang="de-DE" dirty="0">
                <a:hlinkClick r:id="rId3" tooltip="Supply-Chain-Management"/>
              </a:rPr>
              <a:t>Supply-Chain-Management</a:t>
            </a:r>
            <a:r>
              <a:rPr lang="de-DE" dirty="0"/>
              <a:t> im Rahmen des </a:t>
            </a:r>
            <a:r>
              <a:rPr lang="de-DE" dirty="0">
                <a:hlinkClick r:id="rId4" tooltip="Risikomanagement"/>
              </a:rPr>
              <a:t>Risikomanagements</a:t>
            </a:r>
            <a:r>
              <a:rPr lang="de-DE" dirty="0"/>
              <a:t> eine zentrale Rolle ein, da er die Notwendigkeit zu </a:t>
            </a:r>
            <a:r>
              <a:rPr lang="de-DE" dirty="0">
                <a:hlinkClick r:id="rId5" tooltip="Integration"/>
              </a:rPr>
              <a:t>Integration</a:t>
            </a:r>
            <a:r>
              <a:rPr lang="de-DE" dirty="0"/>
              <a:t> und </a:t>
            </a:r>
            <a:r>
              <a:rPr lang="de-DE" dirty="0">
                <a:hlinkClick r:id="rId6" tooltip="Koordination"/>
              </a:rPr>
              <a:t>Koordination</a:t>
            </a:r>
            <a:r>
              <a:rPr lang="de-DE" dirty="0"/>
              <a:t> entlang der </a:t>
            </a:r>
            <a:r>
              <a:rPr lang="de-DE" dirty="0">
                <a:hlinkClick r:id="rId2" tooltip="Lieferkette"/>
              </a:rPr>
              <a:t>Lieferkette</a:t>
            </a:r>
            <a:r>
              <a:rPr lang="de-DE" dirty="0"/>
              <a:t> vor Augen führt.</a:t>
            </a:r>
            <a:endParaRPr lang="de-CH" dirty="0"/>
          </a:p>
        </p:txBody>
      </p:sp>
      <p:sp>
        <p:nvSpPr>
          <p:cNvPr id="3" name="Textfeld 2"/>
          <p:cNvSpPr txBox="1"/>
          <p:nvPr/>
        </p:nvSpPr>
        <p:spPr>
          <a:xfrm>
            <a:off x="5796136" y="5336919"/>
            <a:ext cx="1284326" cy="261610"/>
          </a:xfrm>
          <a:prstGeom prst="rect">
            <a:avLst/>
          </a:prstGeom>
          <a:noFill/>
        </p:spPr>
        <p:txBody>
          <a:bodyPr wrap="none" rtlCol="0">
            <a:spAutoFit/>
          </a:bodyPr>
          <a:lstStyle/>
          <a:p>
            <a:r>
              <a:rPr lang="de-CH" sz="1100" dirty="0" smtClean="0"/>
              <a:t>Quelle: Wikipedia</a:t>
            </a:r>
            <a:endParaRPr lang="de-CH" sz="1100" dirty="0"/>
          </a:p>
        </p:txBody>
      </p:sp>
    </p:spTree>
    <p:extLst>
      <p:ext uri="{BB962C8B-B14F-4D97-AF65-F5344CB8AC3E}">
        <p14:creationId xmlns:p14="http://schemas.microsoft.com/office/powerpoint/2010/main" val="4014785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8299EE8-8A03-4355-9305-0452C7E6C025}" type="slidenum">
              <a:rPr lang="de-CH" altLang="de-DE"/>
              <a:pPr eaLnBrk="1">
                <a:lnSpc>
                  <a:spcPct val="93000"/>
                </a:lnSpc>
                <a:buClr>
                  <a:srgbClr val="000000"/>
                </a:buClr>
                <a:buSzPct val="100000"/>
                <a:buFont typeface="Times New Roman" panose="02020603050405020304" pitchFamily="18" charset="0"/>
                <a:buNone/>
              </a:pPr>
              <a:t>61</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7.4 	Der </a:t>
            </a:r>
            <a:r>
              <a:rPr lang="de-CH" sz="2800" b="1" kern="0" dirty="0" err="1">
                <a:solidFill>
                  <a:srgbClr val="0070C0"/>
                </a:solidFill>
                <a:latin typeface="Arial" charset="0"/>
                <a:cs typeface="Arial Unicode MS" charset="0"/>
              </a:rPr>
              <a:t>Bullwhip</a:t>
            </a:r>
            <a:r>
              <a:rPr lang="de-CH" sz="2800" b="1" kern="0" dirty="0">
                <a:solidFill>
                  <a:srgbClr val="0070C0"/>
                </a:solidFill>
                <a:latin typeface="Arial" charset="0"/>
                <a:cs typeface="Arial Unicode MS" charset="0"/>
              </a:rPr>
              <a:t>-Effekt (Peitschen Effekt)</a:t>
            </a:r>
          </a:p>
        </p:txBody>
      </p:sp>
      <p:sp>
        <p:nvSpPr>
          <p:cNvPr id="73732"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pic>
        <p:nvPicPr>
          <p:cNvPr id="5" name="Grafik 4"/>
          <p:cNvPicPr>
            <a:picLocks noChangeAspect="1"/>
          </p:cNvPicPr>
          <p:nvPr/>
        </p:nvPicPr>
        <p:blipFill rotWithShape="1">
          <a:blip r:embed="rId2"/>
          <a:srcRect l="17325" t="13304" r="33457" b="50301"/>
          <a:stretch/>
        </p:blipFill>
        <p:spPr>
          <a:xfrm>
            <a:off x="536936" y="2060848"/>
            <a:ext cx="7669360" cy="3190094"/>
          </a:xfrm>
          <a:prstGeom prst="rect">
            <a:avLst/>
          </a:prstGeom>
        </p:spPr>
      </p:pic>
      <p:sp>
        <p:nvSpPr>
          <p:cNvPr id="9" name="Textfeld 8"/>
          <p:cNvSpPr txBox="1"/>
          <p:nvPr/>
        </p:nvSpPr>
        <p:spPr>
          <a:xfrm>
            <a:off x="5796136" y="5336919"/>
            <a:ext cx="1284326" cy="261610"/>
          </a:xfrm>
          <a:prstGeom prst="rect">
            <a:avLst/>
          </a:prstGeom>
          <a:noFill/>
        </p:spPr>
        <p:txBody>
          <a:bodyPr wrap="none" rtlCol="0">
            <a:spAutoFit/>
          </a:bodyPr>
          <a:lstStyle/>
          <a:p>
            <a:r>
              <a:rPr lang="de-CH" sz="1100" dirty="0" smtClean="0"/>
              <a:t>Quelle: Wikipedia</a:t>
            </a:r>
            <a:endParaRPr lang="de-CH" sz="1100" dirty="0"/>
          </a:p>
        </p:txBody>
      </p:sp>
    </p:spTree>
    <p:extLst>
      <p:ext uri="{BB962C8B-B14F-4D97-AF65-F5344CB8AC3E}">
        <p14:creationId xmlns:p14="http://schemas.microsoft.com/office/powerpoint/2010/main" val="22938836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129D4A3A-6F9A-41EE-ACF6-F2DE735E5F8E}" type="slidenum">
              <a:rPr lang="de-CH" altLang="de-DE"/>
              <a:pPr eaLnBrk="1">
                <a:lnSpc>
                  <a:spcPct val="93000"/>
                </a:lnSpc>
                <a:buClr>
                  <a:srgbClr val="000000"/>
                </a:buClr>
                <a:buSzPct val="100000"/>
                <a:buFont typeface="Times New Roman" panose="02020603050405020304" pitchFamily="18" charset="0"/>
                <a:buNone/>
              </a:pPr>
              <a:t>62</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7.4 	Der </a:t>
            </a:r>
            <a:r>
              <a:rPr lang="de-CH" sz="2800" b="1" kern="0" dirty="0" err="1">
                <a:solidFill>
                  <a:srgbClr val="0070C0"/>
                </a:solidFill>
                <a:latin typeface="Arial" charset="0"/>
                <a:cs typeface="Arial Unicode MS" charset="0"/>
              </a:rPr>
              <a:t>Bullwhip</a:t>
            </a:r>
            <a:r>
              <a:rPr lang="de-CH" sz="2800" b="1" kern="0" dirty="0">
                <a:solidFill>
                  <a:srgbClr val="0070C0"/>
                </a:solidFill>
                <a:latin typeface="Arial" charset="0"/>
                <a:cs typeface="Arial Unicode MS" charset="0"/>
              </a:rPr>
              <a:t>-Effekt (Peitschen Effekt)</a:t>
            </a:r>
          </a:p>
        </p:txBody>
      </p:sp>
      <p:sp>
        <p:nvSpPr>
          <p:cNvPr id="77828" name="Rechteck 2"/>
          <p:cNvSpPr>
            <a:spLocks noChangeArrowheads="1"/>
          </p:cNvSpPr>
          <p:nvPr/>
        </p:nvSpPr>
        <p:spPr bwMode="auto">
          <a:xfrm>
            <a:off x="395288" y="476250"/>
            <a:ext cx="3035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7. Supply Chain Management</a:t>
            </a:r>
          </a:p>
        </p:txBody>
      </p:sp>
      <p:sp>
        <p:nvSpPr>
          <p:cNvPr id="7" name="Rechteck 6"/>
          <p:cNvSpPr/>
          <p:nvPr/>
        </p:nvSpPr>
        <p:spPr>
          <a:xfrm>
            <a:off x="684213" y="1414463"/>
            <a:ext cx="19240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Ursachen</a:t>
            </a:r>
          </a:p>
        </p:txBody>
      </p:sp>
      <p:sp>
        <p:nvSpPr>
          <p:cNvPr id="77830" name="Rechteck 1"/>
          <p:cNvSpPr>
            <a:spLocks noChangeArrowheads="1"/>
          </p:cNvSpPr>
          <p:nvPr/>
        </p:nvSpPr>
        <p:spPr bwMode="auto">
          <a:xfrm>
            <a:off x="508000" y="1866900"/>
            <a:ext cx="82407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AutoNum type="arabicPeriod"/>
            </a:pPr>
            <a:r>
              <a:rPr lang="de-DE" altLang="de-DE" b="1"/>
              <a:t>Verarbeitung von Nachfragesignalen: </a:t>
            </a:r>
            <a:r>
              <a:rPr lang="de-DE" altLang="de-DE"/>
              <a:t>Hierbei wird die beobachtete Nachfrage als Signal für die zukünftige Nachfrage aufgefasst, was oft jedoch nicht der Fall ist.</a:t>
            </a:r>
          </a:p>
          <a:p>
            <a:pPr eaLnBrk="1">
              <a:lnSpc>
                <a:spcPct val="93000"/>
              </a:lnSpc>
              <a:buClr>
                <a:srgbClr val="000000"/>
              </a:buClr>
              <a:buSzPct val="100000"/>
              <a:buFont typeface="Arial" panose="020B0604020202020204" pitchFamily="34" charset="0"/>
              <a:buAutoNum type="arabicPeriod"/>
            </a:pPr>
            <a:endParaRPr lang="de-DE" altLang="de-DE" b="1"/>
          </a:p>
          <a:p>
            <a:pPr eaLnBrk="1">
              <a:lnSpc>
                <a:spcPct val="93000"/>
              </a:lnSpc>
              <a:buClr>
                <a:srgbClr val="000000"/>
              </a:buClr>
              <a:buSzPct val="100000"/>
              <a:buFont typeface="Arial" panose="020B0604020202020204" pitchFamily="34" charset="0"/>
              <a:buAutoNum type="arabicPeriod"/>
            </a:pPr>
            <a:r>
              <a:rPr lang="de-DE" altLang="de-DE" b="1"/>
              <a:t>Auftragsbündelung:</a:t>
            </a:r>
            <a:r>
              <a:rPr lang="de-DE" altLang="de-DE"/>
              <a:t> Aufgrund von Transaktionskosten ist eine Bestellung in jeder Periode oft nicht wirtschaftlich, sodass sich eine Bündelung von Aufträgen lohnt. Dies führt zu Prognoseproblemen in vorgelagerte Richtung der Lieferkette.</a:t>
            </a:r>
          </a:p>
          <a:p>
            <a:pPr eaLnBrk="1">
              <a:lnSpc>
                <a:spcPct val="93000"/>
              </a:lnSpc>
              <a:buClr>
                <a:srgbClr val="000000"/>
              </a:buClr>
              <a:buSzPct val="100000"/>
              <a:buFont typeface="Arial" panose="020B0604020202020204" pitchFamily="34" charset="0"/>
              <a:buAutoNum type="arabicPeriod"/>
            </a:pPr>
            <a:endParaRPr lang="de-DE" altLang="de-DE" b="1"/>
          </a:p>
          <a:p>
            <a:pPr eaLnBrk="1">
              <a:lnSpc>
                <a:spcPct val="93000"/>
              </a:lnSpc>
              <a:buClr>
                <a:srgbClr val="000000"/>
              </a:buClr>
              <a:buSzPct val="100000"/>
              <a:buFont typeface="Arial" panose="020B0604020202020204" pitchFamily="34" charset="0"/>
              <a:buAutoNum type="arabicPeriod"/>
            </a:pPr>
            <a:r>
              <a:rPr lang="de-DE" altLang="de-DE" b="1"/>
              <a:t>Engpasspoker: </a:t>
            </a:r>
            <a:r>
              <a:rPr lang="de-DE" altLang="de-DE"/>
              <a:t>Ein Lieferant rationiert proportional zu den Bestellungen seiner Kunden aufgrund eines Lieferengpasses die Lieferungen, wodurch die Kunden zur Erhöhung ihrer Ration mehr bestellen als sie benötigen.</a:t>
            </a:r>
          </a:p>
          <a:p>
            <a:pPr eaLnBrk="1">
              <a:lnSpc>
                <a:spcPct val="93000"/>
              </a:lnSpc>
              <a:buClr>
                <a:srgbClr val="000000"/>
              </a:buClr>
              <a:buSzPct val="100000"/>
              <a:buFont typeface="Arial" panose="020B0604020202020204" pitchFamily="34" charset="0"/>
              <a:buAutoNum type="arabicPeriod"/>
            </a:pPr>
            <a:endParaRPr lang="de-DE" altLang="de-DE" b="1"/>
          </a:p>
          <a:p>
            <a:pPr eaLnBrk="1">
              <a:lnSpc>
                <a:spcPct val="93000"/>
              </a:lnSpc>
              <a:buClr>
                <a:srgbClr val="000000"/>
              </a:buClr>
              <a:buSzPct val="100000"/>
              <a:buFont typeface="Arial" panose="020B0604020202020204" pitchFamily="34" charset="0"/>
              <a:buAutoNum type="arabicPeriod"/>
            </a:pPr>
            <a:r>
              <a:rPr lang="de-DE" altLang="de-DE" b="1"/>
              <a:t>Preisschwankungen:</a:t>
            </a:r>
            <a:r>
              <a:rPr lang="de-DE" altLang="de-DE"/>
              <a:t> Vermutet ein Abnehmer steigende Preise, so ist damit zu rechnen, dass die derzeitige Nachfrage steigt und sich der Abnehmer Vorräte anlegt, die nicht auf die aktuelle Nachfragesituation abgestimmt sind.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39750" y="981075"/>
            <a:ext cx="6119813" cy="584200"/>
          </a:xfrm>
          <a:prstGeom prst="rect">
            <a:avLst/>
          </a:prstGeom>
        </p:spPr>
        <p:txBody>
          <a:bodyPr>
            <a:spAutoFit/>
          </a:bodyPr>
          <a:lstStyle/>
          <a:p>
            <a:pPr defTabSz="914400" eaLnBrk="1" fontAlgn="auto" hangingPunct="1">
              <a:spcBef>
                <a:spcPts val="0"/>
              </a:spcBef>
              <a:spcAft>
                <a:spcPts val="0"/>
              </a:spcAft>
              <a:defRPr/>
            </a:pPr>
            <a:r>
              <a:rPr lang="de-CH" sz="3200" b="1" kern="0" dirty="0">
                <a:solidFill>
                  <a:srgbClr val="0070C0"/>
                </a:solidFill>
                <a:latin typeface="Arial" charset="0"/>
                <a:cs typeface="Arial Unicode MS" charset="0"/>
              </a:rPr>
              <a:t>!!!! 	Experiment</a:t>
            </a:r>
            <a:endParaRPr lang="de-CH" sz="3200" kern="0" dirty="0">
              <a:solidFill>
                <a:srgbClr val="0070C0"/>
              </a:solidFill>
              <a:latin typeface="Arial" charset="0"/>
              <a:cs typeface="Arial Unicode MS" charset="0"/>
            </a:endParaRPr>
          </a:p>
        </p:txBody>
      </p:sp>
      <p:pic>
        <p:nvPicPr>
          <p:cNvPr id="74755" name="Picture 2" descr="http://www.schule.at/dl/8660/img/Gruppenarbe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338138"/>
            <a:ext cx="1495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3EF0AF62-00B8-4C82-B7BF-7DCE0BA6B527}" type="slidenum">
              <a:rPr lang="de-CH" altLang="de-DE"/>
              <a:pPr eaLnBrk="1">
                <a:lnSpc>
                  <a:spcPct val="93000"/>
                </a:lnSpc>
                <a:buClr>
                  <a:srgbClr val="000000"/>
                </a:buClr>
                <a:buSzPct val="100000"/>
                <a:buFont typeface="Times New Roman" panose="02020603050405020304" pitchFamily="18" charset="0"/>
                <a:buNone/>
              </a:pPr>
              <a:t>63</a:t>
            </a:fld>
            <a:endParaRPr lang="de-CH" altLang="de-DE"/>
          </a:p>
        </p:txBody>
      </p:sp>
      <p:pic>
        <p:nvPicPr>
          <p:cNvPr id="747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1938338"/>
            <a:ext cx="6751638" cy="37973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508000" y="188913"/>
            <a:ext cx="7880350" cy="338137"/>
          </a:xfrm>
          <a:prstGeom prst="rect">
            <a:avLst/>
          </a:prstGeom>
        </p:spPr>
        <p:txBody>
          <a:bodyPr>
            <a:spAutoFit/>
          </a:bodyPr>
          <a:lstStyle/>
          <a:p>
            <a:pPr defTabSz="914400" eaLnBrk="1" fontAlgn="auto" hangingPunct="1">
              <a:spcBef>
                <a:spcPts val="0"/>
              </a:spcBef>
              <a:spcAft>
                <a:spcPts val="0"/>
              </a:spcAft>
              <a:defRPr/>
            </a:pPr>
            <a:r>
              <a:rPr lang="de-CH" sz="1600" b="1" kern="0" dirty="0">
                <a:solidFill>
                  <a:srgbClr val="0070C0"/>
                </a:solidFill>
                <a:latin typeface="Arial" charset="0"/>
                <a:cs typeface="Arial Unicode MS" charset="0"/>
              </a:rPr>
              <a:t>7.4 	Der </a:t>
            </a:r>
            <a:r>
              <a:rPr lang="de-CH" sz="1600" b="1" kern="0" dirty="0" err="1">
                <a:solidFill>
                  <a:srgbClr val="0070C0"/>
                </a:solidFill>
                <a:latin typeface="Arial" charset="0"/>
                <a:cs typeface="Arial Unicode MS" charset="0"/>
              </a:rPr>
              <a:t>Bullwhip</a:t>
            </a:r>
            <a:r>
              <a:rPr lang="de-CH" sz="1600" b="1" kern="0" dirty="0">
                <a:solidFill>
                  <a:srgbClr val="0070C0"/>
                </a:solidFill>
                <a:latin typeface="Arial" charset="0"/>
                <a:cs typeface="Arial Unicode MS" charset="0"/>
              </a:rPr>
              <a:t>-Effekt (Peitschen Effekt)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39750" y="981075"/>
            <a:ext cx="6119813" cy="584200"/>
          </a:xfrm>
          <a:prstGeom prst="rect">
            <a:avLst/>
          </a:prstGeom>
        </p:spPr>
        <p:txBody>
          <a:bodyPr>
            <a:spAutoFit/>
          </a:bodyPr>
          <a:lstStyle/>
          <a:p>
            <a:pPr defTabSz="914400" eaLnBrk="1" fontAlgn="auto" hangingPunct="1">
              <a:spcBef>
                <a:spcPts val="0"/>
              </a:spcBef>
              <a:spcAft>
                <a:spcPts val="0"/>
              </a:spcAft>
              <a:defRPr/>
            </a:pPr>
            <a:r>
              <a:rPr lang="de-CH" sz="3200" b="1" kern="0" dirty="0">
                <a:solidFill>
                  <a:srgbClr val="0070C0"/>
                </a:solidFill>
                <a:latin typeface="Arial" charset="0"/>
                <a:cs typeface="Arial Unicode MS" charset="0"/>
              </a:rPr>
              <a:t>!!!! 	Experiment</a:t>
            </a:r>
            <a:endParaRPr lang="de-CH" sz="3200" kern="0" dirty="0">
              <a:solidFill>
                <a:srgbClr val="0070C0"/>
              </a:solidFill>
              <a:latin typeface="Arial" charset="0"/>
              <a:cs typeface="Arial Unicode MS" charset="0"/>
            </a:endParaRPr>
          </a:p>
        </p:txBody>
      </p:sp>
      <p:pic>
        <p:nvPicPr>
          <p:cNvPr id="75779" name="Picture 2" descr="http://www.schule.at/dl/8660/img/Gruppenarbe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338138"/>
            <a:ext cx="1495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6C3C2355-A830-4DFC-8659-AD029EB9A24D}" type="slidenum">
              <a:rPr lang="de-CH" altLang="de-DE"/>
              <a:pPr eaLnBrk="1">
                <a:lnSpc>
                  <a:spcPct val="93000"/>
                </a:lnSpc>
                <a:buClr>
                  <a:srgbClr val="000000"/>
                </a:buClr>
                <a:buSzPct val="100000"/>
                <a:buFont typeface="Times New Roman" panose="02020603050405020304" pitchFamily="18" charset="0"/>
                <a:buNone/>
              </a:pPr>
              <a:t>64</a:t>
            </a:fld>
            <a:endParaRPr lang="de-CH" altLang="de-DE"/>
          </a:p>
        </p:txBody>
      </p:sp>
      <p:sp>
        <p:nvSpPr>
          <p:cNvPr id="8" name="Rechteck 7"/>
          <p:cNvSpPr/>
          <p:nvPr/>
        </p:nvSpPr>
        <p:spPr>
          <a:xfrm>
            <a:off x="395288" y="1628775"/>
            <a:ext cx="7921625" cy="2152650"/>
          </a:xfrm>
          <a:prstGeom prst="rect">
            <a:avLst/>
          </a:prstGeom>
        </p:spPr>
        <p:txBody>
          <a:bodyPr>
            <a:spAutoFit/>
          </a:bodyPr>
          <a:lstStyle/>
          <a:p>
            <a:pPr marL="285750" indent="-285750" eaLnBrk="1">
              <a:lnSpc>
                <a:spcPct val="93000"/>
              </a:lnSpc>
              <a:buClr>
                <a:srgbClr val="000000"/>
              </a:buClr>
              <a:buSzPct val="100000"/>
              <a:buFont typeface="Arial" pitchFamily="34" charset="0"/>
              <a:buChar char="•"/>
              <a:defRPr/>
            </a:pPr>
            <a:r>
              <a:rPr lang="de-CH" b="1" dirty="0">
                <a:latin typeface="Arial" charset="0"/>
              </a:rPr>
              <a:t>Aufgabe:			</a:t>
            </a:r>
            <a:r>
              <a:rPr lang="de-CH" dirty="0">
                <a:latin typeface="Arial" charset="0"/>
              </a:rPr>
              <a:t>Aufbauen einer Kunden Lieferanten Kette an Hand 						der Kugelschreiberfabrik</a:t>
            </a:r>
          </a:p>
          <a:p>
            <a:pPr eaLnBrk="1">
              <a:lnSpc>
                <a:spcPct val="93000"/>
              </a:lnSpc>
              <a:buClr>
                <a:srgbClr val="000000"/>
              </a:buClr>
              <a:buSzPct val="100000"/>
              <a:buFont typeface="Times New Roman" panose="02020603050405020304" pitchFamily="18" charset="0"/>
              <a:buNone/>
              <a:defRPr/>
            </a:pPr>
            <a:endParaRPr lang="de-CH" b="1" dirty="0">
              <a:latin typeface="Arial" charset="0"/>
            </a:endParaRPr>
          </a:p>
          <a:p>
            <a:pPr marL="285750" indent="-285750" eaLnBrk="1">
              <a:lnSpc>
                <a:spcPct val="93000"/>
              </a:lnSpc>
              <a:buClr>
                <a:srgbClr val="000000"/>
              </a:buClr>
              <a:buSzPct val="100000"/>
              <a:buFont typeface="Arial" pitchFamily="34" charset="0"/>
              <a:buChar char="•"/>
              <a:defRPr/>
            </a:pPr>
            <a:r>
              <a:rPr lang="de-CH" b="1" dirty="0">
                <a:latin typeface="Arial" charset="0"/>
              </a:rPr>
              <a:t>Ausführung: 		</a:t>
            </a:r>
            <a:r>
              <a:rPr lang="de-CH" dirty="0">
                <a:latin typeface="Arial" charset="0"/>
              </a:rPr>
              <a:t>1 Person ist Endkunde und weitere 5 									Lieferanten</a:t>
            </a:r>
          </a:p>
          <a:p>
            <a:pPr marL="285750" indent="-285750" eaLnBrk="1">
              <a:lnSpc>
                <a:spcPct val="93000"/>
              </a:lnSpc>
              <a:buClr>
                <a:srgbClr val="000000"/>
              </a:buClr>
              <a:buSzPct val="100000"/>
              <a:buFont typeface="Arial" pitchFamily="34" charset="0"/>
              <a:buChar char="•"/>
              <a:defRPr/>
            </a:pPr>
            <a:endParaRPr lang="de-CH" b="1" dirty="0">
              <a:latin typeface="Arial" charset="0"/>
            </a:endParaRPr>
          </a:p>
          <a:p>
            <a:pPr marL="285750" indent="-285750" eaLnBrk="1">
              <a:lnSpc>
                <a:spcPct val="93000"/>
              </a:lnSpc>
              <a:buClr>
                <a:srgbClr val="000000"/>
              </a:buClr>
              <a:buSzPct val="100000"/>
              <a:buFont typeface="Arial" pitchFamily="34" charset="0"/>
              <a:buChar char="•"/>
              <a:defRPr/>
            </a:pPr>
            <a:r>
              <a:rPr lang="de-CH" b="1" dirty="0">
                <a:latin typeface="Arial" charset="0"/>
              </a:rPr>
              <a:t>Erkenntnisse: 	</a:t>
            </a:r>
            <a:r>
              <a:rPr lang="de-CH" dirty="0">
                <a:latin typeface="Arial" charset="0"/>
              </a:rPr>
              <a:t>1. wie verhalten sich die Lieferanten</a:t>
            </a:r>
          </a:p>
          <a:p>
            <a:pPr marL="2114550" lvl="4" indent="0" eaLnBrk="1">
              <a:lnSpc>
                <a:spcPct val="93000"/>
              </a:lnSpc>
              <a:buClr>
                <a:srgbClr val="000000"/>
              </a:buClr>
              <a:buSzPct val="100000"/>
              <a:buFont typeface="Times New Roman" panose="02020603050405020304" pitchFamily="18" charset="0"/>
              <a:buNone/>
              <a:defRPr/>
            </a:pPr>
            <a:r>
              <a:rPr lang="de-CH" dirty="0">
                <a:latin typeface="Arial" charset="0"/>
              </a:rPr>
              <a:t>	2. was für Auswirkungen hat dies auf die Lagerhaltung</a:t>
            </a:r>
          </a:p>
        </p:txBody>
      </p:sp>
      <p:pic>
        <p:nvPicPr>
          <p:cNvPr id="757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510088"/>
            <a:ext cx="2952750" cy="1660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508000" y="188913"/>
            <a:ext cx="7880350" cy="338137"/>
          </a:xfrm>
          <a:prstGeom prst="rect">
            <a:avLst/>
          </a:prstGeom>
        </p:spPr>
        <p:txBody>
          <a:bodyPr>
            <a:spAutoFit/>
          </a:bodyPr>
          <a:lstStyle/>
          <a:p>
            <a:pPr defTabSz="914400" eaLnBrk="1" fontAlgn="auto" hangingPunct="1">
              <a:spcBef>
                <a:spcPts val="0"/>
              </a:spcBef>
              <a:spcAft>
                <a:spcPts val="0"/>
              </a:spcAft>
              <a:defRPr/>
            </a:pPr>
            <a:r>
              <a:rPr lang="de-CH" sz="1600" b="1" kern="0" dirty="0">
                <a:solidFill>
                  <a:srgbClr val="0070C0"/>
                </a:solidFill>
                <a:latin typeface="Arial" charset="0"/>
                <a:cs typeface="Arial Unicode MS" charset="0"/>
              </a:rPr>
              <a:t>7.4 	Der </a:t>
            </a:r>
            <a:r>
              <a:rPr lang="de-CH" sz="1600" b="1" kern="0" dirty="0" err="1">
                <a:solidFill>
                  <a:srgbClr val="0070C0"/>
                </a:solidFill>
                <a:latin typeface="Arial" charset="0"/>
                <a:cs typeface="Arial Unicode MS" charset="0"/>
              </a:rPr>
              <a:t>Bullwhip</a:t>
            </a:r>
            <a:r>
              <a:rPr lang="de-CH" sz="1600" b="1" kern="0" dirty="0">
                <a:solidFill>
                  <a:srgbClr val="0070C0"/>
                </a:solidFill>
                <a:latin typeface="Arial" charset="0"/>
                <a:cs typeface="Arial Unicode MS" charset="0"/>
              </a:rPr>
              <a:t>-Effekt (Peitschen Effekt)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39750" y="1138238"/>
            <a:ext cx="6119813" cy="584200"/>
          </a:xfrm>
          <a:prstGeom prst="rect">
            <a:avLst/>
          </a:prstGeom>
        </p:spPr>
        <p:txBody>
          <a:bodyPr>
            <a:spAutoFit/>
          </a:bodyPr>
          <a:lstStyle/>
          <a:p>
            <a:pPr defTabSz="914400" eaLnBrk="1" fontAlgn="auto" hangingPunct="1">
              <a:spcBef>
                <a:spcPts val="0"/>
              </a:spcBef>
              <a:spcAft>
                <a:spcPts val="0"/>
              </a:spcAft>
              <a:defRPr/>
            </a:pPr>
            <a:r>
              <a:rPr lang="de-CH" sz="3200" b="1" kern="0" dirty="0">
                <a:solidFill>
                  <a:srgbClr val="0070C0"/>
                </a:solidFill>
                <a:latin typeface="Arial" charset="0"/>
                <a:cs typeface="Arial Unicode MS" charset="0"/>
              </a:rPr>
              <a:t>!!!! 	Experiment</a:t>
            </a:r>
            <a:endParaRPr lang="de-CH" sz="3200" kern="0" dirty="0">
              <a:solidFill>
                <a:srgbClr val="0070C0"/>
              </a:solidFill>
              <a:latin typeface="Arial" charset="0"/>
              <a:cs typeface="Arial Unicode MS" charset="0"/>
            </a:endParaRPr>
          </a:p>
        </p:txBody>
      </p:sp>
      <p:pic>
        <p:nvPicPr>
          <p:cNvPr id="76803" name="Picture 2" descr="http://www.schule.at/dl/8660/img/Gruppenarbe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338138"/>
            <a:ext cx="1495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AE6575A7-6134-4D84-8C0F-9CAC7A090AB5}" type="slidenum">
              <a:rPr lang="de-CH" altLang="de-DE"/>
              <a:pPr eaLnBrk="1">
                <a:lnSpc>
                  <a:spcPct val="93000"/>
                </a:lnSpc>
                <a:buClr>
                  <a:srgbClr val="000000"/>
                </a:buClr>
                <a:buSzPct val="100000"/>
                <a:buFont typeface="Times New Roman" panose="02020603050405020304" pitchFamily="18" charset="0"/>
                <a:buNone/>
              </a:pPr>
              <a:t>65</a:t>
            </a:fld>
            <a:endParaRPr lang="de-CH" altLang="de-DE"/>
          </a:p>
        </p:txBody>
      </p:sp>
      <p:sp>
        <p:nvSpPr>
          <p:cNvPr id="76805" name="Rechteck 2"/>
          <p:cNvSpPr>
            <a:spLocks noChangeArrowheads="1"/>
          </p:cNvSpPr>
          <p:nvPr/>
        </p:nvSpPr>
        <p:spPr bwMode="auto">
          <a:xfrm>
            <a:off x="395288" y="476250"/>
            <a:ext cx="3702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 Funktionen der Materialwirtschaft</a:t>
            </a:r>
          </a:p>
        </p:txBody>
      </p:sp>
      <p:sp>
        <p:nvSpPr>
          <p:cNvPr id="33798" name="Rechteck 7"/>
          <p:cNvSpPr>
            <a:spLocks noChangeArrowheads="1"/>
          </p:cNvSpPr>
          <p:nvPr/>
        </p:nvSpPr>
        <p:spPr bwMode="auto">
          <a:xfrm>
            <a:off x="387350" y="2060575"/>
            <a:ext cx="79216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a:lnSpc>
                <a:spcPct val="93000"/>
              </a:lnSpc>
              <a:buClr>
                <a:srgbClr val="000000"/>
              </a:buClr>
              <a:buSzPct val="100000"/>
              <a:buFont typeface="Arial" charset="0"/>
              <a:buChar char="•"/>
              <a:defRPr/>
            </a:pPr>
            <a:r>
              <a:rPr lang="de-CH" b="1" dirty="0">
                <a:latin typeface="Arial" charset="0"/>
              </a:rPr>
              <a:t>Aufgabe:			</a:t>
            </a:r>
            <a:r>
              <a:rPr lang="de-CH" dirty="0">
                <a:latin typeface="Arial" charset="0"/>
              </a:rPr>
              <a:t>Diskussion-- </a:t>
            </a:r>
          </a:p>
          <a:p>
            <a:pPr eaLnBrk="1">
              <a:lnSpc>
                <a:spcPct val="93000"/>
              </a:lnSpc>
              <a:buClr>
                <a:srgbClr val="000000"/>
              </a:buClr>
              <a:buSzPct val="100000"/>
              <a:buFont typeface="Times New Roman" panose="02020603050405020304" pitchFamily="18" charset="0"/>
              <a:buNone/>
              <a:defRPr/>
            </a:pPr>
            <a:r>
              <a:rPr lang="de-CH" dirty="0">
                <a:latin typeface="Arial" charset="0"/>
              </a:rPr>
              <a:t>					1. wie kann man den Peitschen – Effekt vermindern?</a:t>
            </a:r>
            <a:endParaRPr lang="de-CH" b="1" dirty="0">
              <a:latin typeface="Arial" charset="0"/>
            </a:endParaRPr>
          </a:p>
        </p:txBody>
      </p:sp>
      <p:pic>
        <p:nvPicPr>
          <p:cNvPr id="768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510088"/>
            <a:ext cx="2952750" cy="1660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hteck 2"/>
          <p:cNvSpPr>
            <a:spLocks noChangeArrowheads="1"/>
          </p:cNvSpPr>
          <p:nvPr/>
        </p:nvSpPr>
        <p:spPr bwMode="auto">
          <a:xfrm>
            <a:off x="395288" y="476250"/>
            <a:ext cx="39179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4000" b="1">
                <a:solidFill>
                  <a:srgbClr val="0070C0"/>
                </a:solidFill>
              </a:rPr>
              <a:t>22. Distribution</a:t>
            </a:r>
          </a:p>
        </p:txBody>
      </p:sp>
      <p:sp>
        <p:nvSpPr>
          <p:cNvPr id="79875" name="Rechteck 3"/>
          <p:cNvSpPr>
            <a:spLocks noChangeArrowheads="1"/>
          </p:cNvSpPr>
          <p:nvPr/>
        </p:nvSpPr>
        <p:spPr bwMode="auto">
          <a:xfrm>
            <a:off x="539750" y="1265238"/>
            <a:ext cx="2016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400" b="1"/>
              <a:t>Themen:</a:t>
            </a:r>
            <a:endParaRPr lang="de-CH" altLang="de-DE" sz="2400"/>
          </a:p>
        </p:txBody>
      </p:sp>
      <p:sp>
        <p:nvSpPr>
          <p:cNvPr id="79876" name="Rechteck 4"/>
          <p:cNvSpPr>
            <a:spLocks noChangeArrowheads="1"/>
          </p:cNvSpPr>
          <p:nvPr/>
        </p:nvSpPr>
        <p:spPr bwMode="auto">
          <a:xfrm>
            <a:off x="611188" y="1827213"/>
            <a:ext cx="8208962"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2800" b="1"/>
              <a:t>22.1 		Definition der Distribution</a:t>
            </a:r>
          </a:p>
          <a:p>
            <a:pPr eaLnBrk="1">
              <a:lnSpc>
                <a:spcPct val="93000"/>
              </a:lnSpc>
              <a:buClr>
                <a:srgbClr val="000000"/>
              </a:buClr>
              <a:buSzPct val="100000"/>
              <a:buFont typeface="Times New Roman" panose="02020603050405020304" pitchFamily="18" charset="0"/>
              <a:buNone/>
            </a:pPr>
            <a:r>
              <a:rPr lang="de-CH" altLang="de-DE" sz="2800" b="1"/>
              <a:t>22.6 		Lieferservice in der Distribution</a:t>
            </a:r>
          </a:p>
          <a:p>
            <a:pPr eaLnBrk="1">
              <a:lnSpc>
                <a:spcPct val="93000"/>
              </a:lnSpc>
              <a:buClr>
                <a:srgbClr val="000000"/>
              </a:buClr>
              <a:buSzPct val="100000"/>
              <a:buFont typeface="Times New Roman" panose="02020603050405020304" pitchFamily="18" charset="0"/>
              <a:buNone/>
            </a:pPr>
            <a:r>
              <a:rPr lang="de-CH" altLang="de-DE" sz="2800" b="1"/>
              <a:t>26.10    	Der internationale Güterverkehr</a:t>
            </a:r>
          </a:p>
          <a:p>
            <a:pPr eaLnBrk="1">
              <a:lnSpc>
                <a:spcPct val="93000"/>
              </a:lnSpc>
              <a:buClr>
                <a:srgbClr val="000000"/>
              </a:buClr>
              <a:buSzPct val="100000"/>
              <a:buFont typeface="Times New Roman" panose="02020603050405020304" pitchFamily="18" charset="0"/>
              <a:buNone/>
            </a:pPr>
            <a:r>
              <a:rPr lang="de-CH" altLang="de-DE" sz="2800" b="1"/>
              <a:t>26.11		Die elektronische Verzollung (e-dec)</a:t>
            </a:r>
          </a:p>
          <a:p>
            <a:pPr eaLnBrk="1">
              <a:lnSpc>
                <a:spcPct val="93000"/>
              </a:lnSpc>
              <a:buClr>
                <a:srgbClr val="000000"/>
              </a:buClr>
              <a:buSzPct val="100000"/>
              <a:buFont typeface="Times New Roman" panose="02020603050405020304" pitchFamily="18" charset="0"/>
              <a:buNone/>
            </a:pPr>
            <a:r>
              <a:rPr lang="de-CH" altLang="de-DE" sz="2800" b="1"/>
              <a:t>26.12 	Die Incoterms (Lieferbedingungen)</a:t>
            </a:r>
          </a:p>
          <a:p>
            <a:pPr eaLnBrk="1">
              <a:lnSpc>
                <a:spcPct val="93000"/>
              </a:lnSpc>
              <a:buClr>
                <a:srgbClr val="000000"/>
              </a:buClr>
              <a:buSzPct val="100000"/>
              <a:buFont typeface="Times New Roman" panose="02020603050405020304" pitchFamily="18" charset="0"/>
              <a:buNone/>
            </a:pPr>
            <a:r>
              <a:rPr lang="de-CH" altLang="de-DE" sz="2800" b="1"/>
              <a:t>26.13		Der Versand und Ladungspapiere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95AB7D72-F70C-468D-AA09-F0DD76BF4D23}" type="slidenum">
              <a:rPr lang="de-CH" altLang="de-DE"/>
              <a:pPr eaLnBrk="1">
                <a:lnSpc>
                  <a:spcPct val="93000"/>
                </a:lnSpc>
                <a:buClr>
                  <a:srgbClr val="000000"/>
                </a:buClr>
                <a:buSzPct val="100000"/>
                <a:buFont typeface="Times New Roman" panose="02020603050405020304" pitchFamily="18" charset="0"/>
                <a:buNone/>
              </a:pPr>
              <a:t>67</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22.1 	Die Distribution im Gesamtprozess</a:t>
            </a:r>
          </a:p>
        </p:txBody>
      </p:sp>
      <p:sp>
        <p:nvSpPr>
          <p:cNvPr id="80900"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22. Distribution</a:t>
            </a:r>
          </a:p>
        </p:txBody>
      </p:sp>
      <p:pic>
        <p:nvPicPr>
          <p:cNvPr id="809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81163"/>
            <a:ext cx="7580313" cy="36195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1975E253-CAE2-446E-92CD-7B828B4A11E1}" type="slidenum">
              <a:rPr lang="de-CH" altLang="de-DE"/>
              <a:pPr eaLnBrk="1">
                <a:lnSpc>
                  <a:spcPct val="93000"/>
                </a:lnSpc>
                <a:buClr>
                  <a:srgbClr val="000000"/>
                </a:buClr>
                <a:buSzPct val="100000"/>
                <a:buFont typeface="Times New Roman" panose="02020603050405020304" pitchFamily="18" charset="0"/>
                <a:buNone/>
              </a:pPr>
              <a:t>68</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22.2 	Die Aufgaben der Distribution</a:t>
            </a:r>
          </a:p>
        </p:txBody>
      </p:sp>
      <p:sp>
        <p:nvSpPr>
          <p:cNvPr id="81924"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22. Distribution</a:t>
            </a:r>
          </a:p>
        </p:txBody>
      </p:sp>
      <p:sp>
        <p:nvSpPr>
          <p:cNvPr id="81925" name="Textfeld 1"/>
          <p:cNvSpPr txBox="1">
            <a:spLocks noChangeArrowheads="1"/>
          </p:cNvSpPr>
          <p:nvPr/>
        </p:nvSpPr>
        <p:spPr bwMode="auto">
          <a:xfrm>
            <a:off x="1042988" y="2133600"/>
            <a:ext cx="607853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428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a:t>Die effiziente Bereitstellung von Waren für den Kunden</a:t>
            </a:r>
          </a:p>
          <a:p>
            <a:pPr eaLnBrk="1">
              <a:lnSpc>
                <a:spcPct val="93000"/>
              </a:lnSpc>
              <a:buClr>
                <a:srgbClr val="000000"/>
              </a:buClr>
              <a:buSzPct val="100000"/>
              <a:buFont typeface="Arial" panose="020B0604020202020204" pitchFamily="34" charset="0"/>
              <a:buChar char="•"/>
            </a:pPr>
            <a:endParaRPr lang="de-CH" altLang="de-DE"/>
          </a:p>
          <a:p>
            <a:pPr eaLnBrk="1">
              <a:lnSpc>
                <a:spcPct val="93000"/>
              </a:lnSpc>
              <a:buClr>
                <a:srgbClr val="000000"/>
              </a:buClr>
              <a:buSzPct val="100000"/>
              <a:buFont typeface="Arial" panose="020B0604020202020204" pitchFamily="34" charset="0"/>
              <a:buChar char="•"/>
            </a:pPr>
            <a:r>
              <a:rPr lang="de-CH" altLang="de-DE"/>
              <a:t>Die Schnittstelle zum Absatzmarkt</a:t>
            </a:r>
          </a:p>
          <a:p>
            <a:pPr eaLnBrk="1">
              <a:lnSpc>
                <a:spcPct val="93000"/>
              </a:lnSpc>
              <a:buClr>
                <a:srgbClr val="000000"/>
              </a:buClr>
              <a:buSzPct val="100000"/>
              <a:buFont typeface="Arial" panose="020B0604020202020204" pitchFamily="34" charset="0"/>
              <a:buChar char="•"/>
            </a:pPr>
            <a:endParaRPr lang="de-CH" altLang="de-DE"/>
          </a:p>
          <a:p>
            <a:pPr eaLnBrk="1">
              <a:lnSpc>
                <a:spcPct val="93000"/>
              </a:lnSpc>
              <a:buClr>
                <a:srgbClr val="000000"/>
              </a:buClr>
              <a:buSzPct val="100000"/>
              <a:buFont typeface="Arial" panose="020B0604020202020204" pitchFamily="34" charset="0"/>
              <a:buChar char="•"/>
            </a:pPr>
            <a:r>
              <a:rPr lang="de-CH" altLang="de-DE"/>
              <a:t>Dazugehören die Logistikprozesse:</a:t>
            </a:r>
          </a:p>
          <a:p>
            <a:pPr lvl="2" eaLnBrk="1">
              <a:lnSpc>
                <a:spcPct val="93000"/>
              </a:lnSpc>
              <a:buClr>
                <a:srgbClr val="000000"/>
              </a:buClr>
              <a:buSzPct val="100000"/>
              <a:buFont typeface="Arial" panose="020B0604020202020204" pitchFamily="34" charset="0"/>
              <a:buChar char="•"/>
            </a:pPr>
            <a:r>
              <a:rPr lang="de-CH" altLang="de-DE"/>
              <a:t>Transport</a:t>
            </a:r>
          </a:p>
          <a:p>
            <a:pPr lvl="2" eaLnBrk="1">
              <a:lnSpc>
                <a:spcPct val="93000"/>
              </a:lnSpc>
              <a:buClr>
                <a:srgbClr val="000000"/>
              </a:buClr>
              <a:buSzPct val="100000"/>
              <a:buFont typeface="Arial" panose="020B0604020202020204" pitchFamily="34" charset="0"/>
              <a:buChar char="•"/>
            </a:pPr>
            <a:r>
              <a:rPr lang="de-CH" altLang="de-DE"/>
              <a:t>Lagerung</a:t>
            </a:r>
          </a:p>
          <a:p>
            <a:pPr lvl="2" eaLnBrk="1">
              <a:lnSpc>
                <a:spcPct val="93000"/>
              </a:lnSpc>
              <a:buClr>
                <a:srgbClr val="000000"/>
              </a:buClr>
              <a:buSzPct val="100000"/>
              <a:buFont typeface="Arial" panose="020B0604020202020204" pitchFamily="34" charset="0"/>
              <a:buChar char="•"/>
            </a:pPr>
            <a:r>
              <a:rPr lang="de-CH" altLang="de-DE"/>
              <a:t>Umschlag</a:t>
            </a:r>
          </a:p>
          <a:p>
            <a:pPr lvl="2" eaLnBrk="1">
              <a:lnSpc>
                <a:spcPct val="93000"/>
              </a:lnSpc>
              <a:buClr>
                <a:srgbClr val="000000"/>
              </a:buClr>
              <a:buSzPct val="100000"/>
              <a:buFont typeface="Arial" panose="020B0604020202020204" pitchFamily="34" charset="0"/>
              <a:buChar char="•"/>
            </a:pPr>
            <a:r>
              <a:rPr lang="de-CH" altLang="de-DE"/>
              <a:t>Kommissionierung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06A30ABB-9C9D-4A59-A554-CA7976B52F5F}" type="slidenum">
              <a:rPr lang="de-CH" altLang="de-DE"/>
              <a:pPr eaLnBrk="1">
                <a:lnSpc>
                  <a:spcPct val="93000"/>
                </a:lnSpc>
                <a:buClr>
                  <a:srgbClr val="000000"/>
                </a:buClr>
                <a:buSzPct val="100000"/>
                <a:buFont typeface="Times New Roman" panose="02020603050405020304" pitchFamily="18" charset="0"/>
                <a:buNone/>
              </a:pPr>
              <a:t>69</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22.6 	Lieferservice in der Distribution</a:t>
            </a:r>
          </a:p>
        </p:txBody>
      </p:sp>
      <p:sp>
        <p:nvSpPr>
          <p:cNvPr id="82948"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22. Distribution</a:t>
            </a:r>
          </a:p>
        </p:txBody>
      </p:sp>
      <p:pic>
        <p:nvPicPr>
          <p:cNvPr id="829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225" y="1916113"/>
            <a:ext cx="4230688" cy="40338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0" name="Picture 2" descr="http://www.arbeka.de/images/fotolia_4811867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052736"/>
            <a:ext cx="6858000" cy="358378"/>
          </a:xfrm>
          <a:solidFill>
            <a:schemeClr val="accent1">
              <a:lumMod val="20000"/>
              <a:lumOff val="80000"/>
            </a:schemeClr>
          </a:solidFill>
        </p:spPr>
        <p:txBody>
          <a:bodyPr>
            <a:normAutofit fontScale="90000"/>
          </a:bodyPr>
          <a:lstStyle/>
          <a:p>
            <a:r>
              <a:rPr lang="de-CH" sz="1800" dirty="0">
                <a:latin typeface="Verdana" panose="020B0604030504040204" pitchFamily="34" charset="0"/>
                <a:ea typeface="Verdana" panose="020B0604030504040204" pitchFamily="34" charset="0"/>
                <a:cs typeface="Verdana" panose="020B0604030504040204" pitchFamily="34" charset="0"/>
              </a:rPr>
              <a:t>Ablauforganisation einer Supply Chain</a:t>
            </a:r>
          </a:p>
        </p:txBody>
      </p:sp>
      <p:sp>
        <p:nvSpPr>
          <p:cNvPr id="3" name="Untertitel 2"/>
          <p:cNvSpPr>
            <a:spLocks noGrp="1"/>
          </p:cNvSpPr>
          <p:nvPr>
            <p:ph type="subTitle" idx="1"/>
          </p:nvPr>
        </p:nvSpPr>
        <p:spPr>
          <a:xfrm>
            <a:off x="1150675" y="1577703"/>
            <a:ext cx="1745273" cy="3562991"/>
          </a:xfrm>
          <a:solidFill>
            <a:schemeClr val="accent1">
              <a:lumMod val="20000"/>
              <a:lumOff val="80000"/>
            </a:schemeClr>
          </a:solidFill>
          <a:ln>
            <a:solidFill>
              <a:schemeClr val="accent1"/>
            </a:solidFill>
          </a:ln>
        </p:spPr>
        <p:txBody>
          <a:bodyPr>
            <a:normAutofit/>
          </a:bodyPr>
          <a:lstStyle/>
          <a:p>
            <a:r>
              <a:rPr lang="de-CH" sz="1200" dirty="0">
                <a:ea typeface="Verdana" panose="020B0604030504040204" pitchFamily="34" charset="0"/>
                <a:cs typeface="Verdana" panose="020B0604030504040204" pitchFamily="34" charset="0"/>
              </a:rPr>
              <a:t>Beschaffungslogistik</a:t>
            </a:r>
          </a:p>
        </p:txBody>
      </p:sp>
      <p:sp>
        <p:nvSpPr>
          <p:cNvPr id="4" name="Untertitel 2"/>
          <p:cNvSpPr txBox="1">
            <a:spLocks/>
          </p:cNvSpPr>
          <p:nvPr/>
        </p:nvSpPr>
        <p:spPr>
          <a:xfrm>
            <a:off x="2995625" y="1575621"/>
            <a:ext cx="941311" cy="3562991"/>
          </a:xfrm>
          <a:prstGeom prst="rect">
            <a:avLst/>
          </a:prstGeom>
          <a:solidFill>
            <a:schemeClr val="accent1">
              <a:lumMod val="20000"/>
              <a:lumOff val="80000"/>
            </a:schemeClr>
          </a:solidFill>
          <a:ln>
            <a:solidFill>
              <a:schemeClr val="accent1"/>
            </a:solidFill>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de-CH" sz="1200" dirty="0">
                <a:ea typeface="Verdana" panose="020B0604030504040204" pitchFamily="34" charset="0"/>
                <a:cs typeface="Verdana" panose="020B0604030504040204" pitchFamily="34" charset="0"/>
              </a:rPr>
              <a:t>Produktions-</a:t>
            </a:r>
          </a:p>
          <a:p>
            <a:pPr>
              <a:lnSpc>
                <a:spcPct val="100000"/>
              </a:lnSpc>
              <a:spcBef>
                <a:spcPts val="0"/>
              </a:spcBef>
            </a:pPr>
            <a:r>
              <a:rPr lang="de-CH" sz="1200" dirty="0" err="1">
                <a:ea typeface="Verdana" panose="020B0604030504040204" pitchFamily="34" charset="0"/>
                <a:cs typeface="Verdana" panose="020B0604030504040204" pitchFamily="34" charset="0"/>
              </a:rPr>
              <a:t>logistik</a:t>
            </a:r>
            <a:endParaRPr lang="de-CH" sz="1200" dirty="0">
              <a:ea typeface="Verdana" panose="020B0604030504040204" pitchFamily="34" charset="0"/>
              <a:cs typeface="Verdana" panose="020B0604030504040204" pitchFamily="34" charset="0"/>
            </a:endParaRPr>
          </a:p>
        </p:txBody>
      </p:sp>
      <p:sp>
        <p:nvSpPr>
          <p:cNvPr id="5" name="Untertitel 2"/>
          <p:cNvSpPr txBox="1">
            <a:spLocks/>
          </p:cNvSpPr>
          <p:nvPr/>
        </p:nvSpPr>
        <p:spPr>
          <a:xfrm>
            <a:off x="4037838" y="1584930"/>
            <a:ext cx="2434936" cy="3562991"/>
          </a:xfrm>
          <a:prstGeom prst="rect">
            <a:avLst/>
          </a:prstGeom>
          <a:solidFill>
            <a:schemeClr val="accent1">
              <a:lumMod val="20000"/>
              <a:lumOff val="80000"/>
            </a:schemeClr>
          </a:solidFill>
          <a:ln>
            <a:solidFill>
              <a:schemeClr val="accent1"/>
            </a:solidFill>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CH" sz="1200" dirty="0">
                <a:ea typeface="Verdana" panose="020B0604030504040204" pitchFamily="34" charset="0"/>
                <a:cs typeface="Verdana" panose="020B0604030504040204" pitchFamily="34" charset="0"/>
              </a:rPr>
              <a:t>Distributionslogistik</a:t>
            </a:r>
          </a:p>
        </p:txBody>
      </p:sp>
      <p:sp>
        <p:nvSpPr>
          <p:cNvPr id="6" name="Untertitel 2"/>
          <p:cNvSpPr txBox="1">
            <a:spLocks/>
          </p:cNvSpPr>
          <p:nvPr/>
        </p:nvSpPr>
        <p:spPr>
          <a:xfrm>
            <a:off x="6550270" y="1580456"/>
            <a:ext cx="1450730" cy="3562991"/>
          </a:xfrm>
          <a:prstGeom prst="rect">
            <a:avLst/>
          </a:prstGeom>
          <a:solidFill>
            <a:schemeClr val="accent1">
              <a:lumMod val="20000"/>
              <a:lumOff val="80000"/>
            </a:schemeClr>
          </a:solidFill>
          <a:ln>
            <a:solidFill>
              <a:schemeClr val="accent1"/>
            </a:solidFill>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de-CH" sz="1200" dirty="0">
                <a:ea typeface="Verdana" panose="020B0604030504040204" pitchFamily="34" charset="0"/>
                <a:cs typeface="Verdana" panose="020B0604030504040204" pitchFamily="34" charset="0"/>
              </a:rPr>
              <a:t>Entsorgungs-</a:t>
            </a:r>
          </a:p>
          <a:p>
            <a:pPr>
              <a:spcBef>
                <a:spcPts val="0"/>
              </a:spcBef>
            </a:pPr>
            <a:r>
              <a:rPr lang="de-CH" sz="1200" dirty="0" err="1">
                <a:ea typeface="Verdana" panose="020B0604030504040204" pitchFamily="34" charset="0"/>
                <a:cs typeface="Verdana" panose="020B0604030504040204" pitchFamily="34" charset="0"/>
              </a:rPr>
              <a:t>logistik</a:t>
            </a:r>
            <a:endParaRPr lang="de-CH" sz="1200" dirty="0">
              <a:ea typeface="Verdana" panose="020B0604030504040204" pitchFamily="34" charset="0"/>
              <a:cs typeface="Verdana" panose="020B0604030504040204" pitchFamily="34" charset="0"/>
            </a:endParaRPr>
          </a:p>
        </p:txBody>
      </p:sp>
      <p:sp>
        <p:nvSpPr>
          <p:cNvPr id="8" name="Pfeil nach unten 7"/>
          <p:cNvSpPr/>
          <p:nvPr/>
        </p:nvSpPr>
        <p:spPr>
          <a:xfrm rot="16200000">
            <a:off x="3363035" y="200701"/>
            <a:ext cx="363474" cy="4319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Textfeld 9"/>
          <p:cNvSpPr txBox="1"/>
          <p:nvPr/>
        </p:nvSpPr>
        <p:spPr>
          <a:xfrm>
            <a:off x="1495758" y="2245266"/>
            <a:ext cx="4463081" cy="253916"/>
          </a:xfrm>
          <a:prstGeom prst="rect">
            <a:avLst/>
          </a:prstGeom>
          <a:noFill/>
        </p:spPr>
        <p:txBody>
          <a:bodyPr wrap="none" rtlCol="0">
            <a:spAutoFit/>
          </a:bodyPr>
          <a:lstStyle/>
          <a:p>
            <a:r>
              <a:rPr lang="de-CH" sz="1050" b="1" dirty="0"/>
              <a:t>W e r t f l u s </a:t>
            </a:r>
            <a:r>
              <a:rPr lang="de-CH" sz="1050" b="1" dirty="0" err="1"/>
              <a:t>s</a:t>
            </a:r>
            <a:r>
              <a:rPr lang="de-CH" sz="1050" dirty="0"/>
              <a:t> (e n t l a n g S t u f e n W e r t s c h ö p f u n g s k e t </a:t>
            </a:r>
            <a:r>
              <a:rPr lang="de-CH" sz="1050" dirty="0" err="1"/>
              <a:t>t</a:t>
            </a:r>
            <a:r>
              <a:rPr lang="de-CH" sz="1050" dirty="0"/>
              <a:t> e)</a:t>
            </a:r>
          </a:p>
        </p:txBody>
      </p:sp>
      <p:sp>
        <p:nvSpPr>
          <p:cNvPr id="11" name="Pfeil nach unten 10"/>
          <p:cNvSpPr/>
          <p:nvPr/>
        </p:nvSpPr>
        <p:spPr>
          <a:xfrm rot="5400000">
            <a:off x="3363035" y="1150270"/>
            <a:ext cx="363474" cy="4319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Textfeld 11"/>
          <p:cNvSpPr txBox="1"/>
          <p:nvPr/>
        </p:nvSpPr>
        <p:spPr>
          <a:xfrm>
            <a:off x="3032209" y="3194836"/>
            <a:ext cx="1292341" cy="253916"/>
          </a:xfrm>
          <a:prstGeom prst="rect">
            <a:avLst/>
          </a:prstGeom>
          <a:noFill/>
        </p:spPr>
        <p:txBody>
          <a:bodyPr wrap="none" rtlCol="0">
            <a:spAutoFit/>
          </a:bodyPr>
          <a:lstStyle/>
          <a:p>
            <a:r>
              <a:rPr lang="de-CH" sz="1050" b="1" dirty="0"/>
              <a:t>F i n a n z f l u s </a:t>
            </a:r>
            <a:r>
              <a:rPr lang="de-CH" sz="1050" b="1" dirty="0" err="1"/>
              <a:t>s</a:t>
            </a:r>
            <a:endParaRPr lang="de-CH" b="1" dirty="0"/>
          </a:p>
        </p:txBody>
      </p:sp>
      <p:sp>
        <p:nvSpPr>
          <p:cNvPr id="13" name="Flussdiagramm: Verbindungsstelle zu einer anderen Seite 12"/>
          <p:cNvSpPr/>
          <p:nvPr/>
        </p:nvSpPr>
        <p:spPr>
          <a:xfrm rot="16200000">
            <a:off x="1448489" y="2520658"/>
            <a:ext cx="459486" cy="58688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Textfeld 13"/>
          <p:cNvSpPr txBox="1"/>
          <p:nvPr/>
        </p:nvSpPr>
        <p:spPr>
          <a:xfrm>
            <a:off x="1331908" y="2710225"/>
            <a:ext cx="761747" cy="230832"/>
          </a:xfrm>
          <a:prstGeom prst="rect">
            <a:avLst/>
          </a:prstGeom>
          <a:noFill/>
        </p:spPr>
        <p:txBody>
          <a:bodyPr wrap="none" rtlCol="0">
            <a:spAutoFit/>
          </a:bodyPr>
          <a:lstStyle/>
          <a:p>
            <a:r>
              <a:rPr lang="de-CH" sz="900" dirty="0"/>
              <a:t>Lieferanten</a:t>
            </a:r>
            <a:endParaRPr lang="de-CH" sz="1050" dirty="0"/>
          </a:p>
        </p:txBody>
      </p:sp>
      <p:sp>
        <p:nvSpPr>
          <p:cNvPr id="15" name="Flussdiagramm: Verbindungsstelle zu einer anderen Seite 14"/>
          <p:cNvSpPr/>
          <p:nvPr/>
        </p:nvSpPr>
        <p:spPr>
          <a:xfrm rot="16200000">
            <a:off x="2148576" y="2520657"/>
            <a:ext cx="459486" cy="58688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Flussdiagramm: Verbindungsstelle zu einer anderen Seite 15"/>
          <p:cNvSpPr/>
          <p:nvPr/>
        </p:nvSpPr>
        <p:spPr>
          <a:xfrm rot="16200000">
            <a:off x="3169050" y="2520656"/>
            <a:ext cx="459486" cy="58688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Textfeld 16"/>
          <p:cNvSpPr txBox="1"/>
          <p:nvPr/>
        </p:nvSpPr>
        <p:spPr>
          <a:xfrm>
            <a:off x="2018872" y="2710224"/>
            <a:ext cx="825867" cy="230832"/>
          </a:xfrm>
          <a:prstGeom prst="rect">
            <a:avLst/>
          </a:prstGeom>
          <a:noFill/>
        </p:spPr>
        <p:txBody>
          <a:bodyPr wrap="none" rtlCol="0">
            <a:spAutoFit/>
          </a:bodyPr>
          <a:lstStyle/>
          <a:p>
            <a:r>
              <a:rPr lang="de-CH" sz="900" dirty="0"/>
              <a:t>Beschaffung</a:t>
            </a:r>
            <a:endParaRPr lang="de-CH" sz="1050" dirty="0"/>
          </a:p>
        </p:txBody>
      </p:sp>
      <p:sp>
        <p:nvSpPr>
          <p:cNvPr id="18" name="Textfeld 17"/>
          <p:cNvSpPr txBox="1"/>
          <p:nvPr/>
        </p:nvSpPr>
        <p:spPr>
          <a:xfrm>
            <a:off x="3063588" y="2708637"/>
            <a:ext cx="736099" cy="230832"/>
          </a:xfrm>
          <a:prstGeom prst="rect">
            <a:avLst/>
          </a:prstGeom>
          <a:noFill/>
        </p:spPr>
        <p:txBody>
          <a:bodyPr wrap="none" rtlCol="0">
            <a:spAutoFit/>
          </a:bodyPr>
          <a:lstStyle/>
          <a:p>
            <a:r>
              <a:rPr lang="de-CH" sz="900" dirty="0"/>
              <a:t>Produktion</a:t>
            </a:r>
            <a:endParaRPr lang="de-CH" sz="1050" dirty="0"/>
          </a:p>
        </p:txBody>
      </p:sp>
      <p:sp>
        <p:nvSpPr>
          <p:cNvPr id="19" name="Flussdiagramm: Verbindungsstelle zu einer anderen Seite 18"/>
          <p:cNvSpPr/>
          <p:nvPr/>
        </p:nvSpPr>
        <p:spPr>
          <a:xfrm rot="16200000">
            <a:off x="4858805" y="2522933"/>
            <a:ext cx="459486" cy="58688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0" name="Flussdiagramm: Verbindungsstelle zu einer anderen Seite 19"/>
          <p:cNvSpPr/>
          <p:nvPr/>
        </p:nvSpPr>
        <p:spPr>
          <a:xfrm rot="16200000">
            <a:off x="5768454" y="2519068"/>
            <a:ext cx="459486" cy="58688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Flussdiagramm: Verbindungsstelle zu einer anderen Seite 20"/>
          <p:cNvSpPr/>
          <p:nvPr/>
        </p:nvSpPr>
        <p:spPr>
          <a:xfrm rot="16200000">
            <a:off x="4157619" y="2520656"/>
            <a:ext cx="459486" cy="58688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5" name="Textfeld 24"/>
          <p:cNvSpPr txBox="1"/>
          <p:nvPr/>
        </p:nvSpPr>
        <p:spPr>
          <a:xfrm>
            <a:off x="5740135" y="2731593"/>
            <a:ext cx="518091" cy="230832"/>
          </a:xfrm>
          <a:prstGeom prst="rect">
            <a:avLst/>
          </a:prstGeom>
          <a:noFill/>
        </p:spPr>
        <p:txBody>
          <a:bodyPr wrap="none" rtlCol="0">
            <a:spAutoFit/>
          </a:bodyPr>
          <a:lstStyle/>
          <a:p>
            <a:r>
              <a:rPr lang="de-CH" sz="900" dirty="0"/>
              <a:t>Kunde</a:t>
            </a:r>
            <a:endParaRPr lang="de-CH" sz="1050" dirty="0"/>
          </a:p>
        </p:txBody>
      </p:sp>
      <p:sp>
        <p:nvSpPr>
          <p:cNvPr id="26" name="Textfeld 25"/>
          <p:cNvSpPr txBox="1"/>
          <p:nvPr/>
        </p:nvSpPr>
        <p:spPr>
          <a:xfrm>
            <a:off x="4810489" y="2719297"/>
            <a:ext cx="550151" cy="230832"/>
          </a:xfrm>
          <a:prstGeom prst="rect">
            <a:avLst/>
          </a:prstGeom>
          <a:noFill/>
        </p:spPr>
        <p:txBody>
          <a:bodyPr wrap="none" rtlCol="0">
            <a:spAutoFit/>
          </a:bodyPr>
          <a:lstStyle/>
          <a:p>
            <a:r>
              <a:rPr lang="de-CH" sz="900" dirty="0"/>
              <a:t>Handel</a:t>
            </a:r>
            <a:endParaRPr lang="de-CH" sz="1050" dirty="0"/>
          </a:p>
        </p:txBody>
      </p:sp>
      <p:sp>
        <p:nvSpPr>
          <p:cNvPr id="27" name="Textfeld 26"/>
          <p:cNvSpPr txBox="1"/>
          <p:nvPr/>
        </p:nvSpPr>
        <p:spPr>
          <a:xfrm>
            <a:off x="4119196" y="2717488"/>
            <a:ext cx="614271" cy="230832"/>
          </a:xfrm>
          <a:prstGeom prst="rect">
            <a:avLst/>
          </a:prstGeom>
          <a:noFill/>
        </p:spPr>
        <p:txBody>
          <a:bodyPr wrap="none" rtlCol="0">
            <a:spAutoFit/>
          </a:bodyPr>
          <a:lstStyle/>
          <a:p>
            <a:r>
              <a:rPr lang="de-CH" sz="900" dirty="0"/>
              <a:t>Versand</a:t>
            </a:r>
            <a:endParaRPr lang="de-CH" sz="1050" dirty="0"/>
          </a:p>
        </p:txBody>
      </p:sp>
      <p:sp>
        <p:nvSpPr>
          <p:cNvPr id="23" name="Pfeil nach unten 22"/>
          <p:cNvSpPr/>
          <p:nvPr/>
        </p:nvSpPr>
        <p:spPr>
          <a:xfrm rot="16200000">
            <a:off x="4350002" y="1084247"/>
            <a:ext cx="363474" cy="5626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4" name="Textfeld 23"/>
          <p:cNvSpPr txBox="1"/>
          <p:nvPr/>
        </p:nvSpPr>
        <p:spPr>
          <a:xfrm>
            <a:off x="1718604" y="3499033"/>
            <a:ext cx="4597734" cy="253916"/>
          </a:xfrm>
          <a:prstGeom prst="rect">
            <a:avLst/>
          </a:prstGeom>
          <a:noFill/>
        </p:spPr>
        <p:txBody>
          <a:bodyPr wrap="none" rtlCol="0">
            <a:spAutoFit/>
          </a:bodyPr>
          <a:lstStyle/>
          <a:p>
            <a:r>
              <a:rPr lang="de-CH" sz="1050" b="1" dirty="0"/>
              <a:t>M a t e r i a l f l u s </a:t>
            </a:r>
            <a:r>
              <a:rPr lang="de-CH" sz="1050" b="1" dirty="0" err="1"/>
              <a:t>s</a:t>
            </a:r>
            <a:r>
              <a:rPr lang="de-CH" sz="1050" b="1" dirty="0"/>
              <a:t>  </a:t>
            </a:r>
            <a:r>
              <a:rPr lang="de-CH" sz="1050" dirty="0"/>
              <a:t>(K e r n p r o z e s </a:t>
            </a:r>
            <a:r>
              <a:rPr lang="de-CH" sz="1050" dirty="0" err="1"/>
              <a:t>s</a:t>
            </a:r>
            <a:r>
              <a:rPr lang="de-CH" sz="1050" dirty="0"/>
              <a:t> e  d e r G e s a m t l o g i s t i k)</a:t>
            </a:r>
            <a:endParaRPr lang="de-CH" dirty="0"/>
          </a:p>
        </p:txBody>
      </p:sp>
      <p:pic>
        <p:nvPicPr>
          <p:cNvPr id="2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213" y="4688776"/>
            <a:ext cx="221894" cy="303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 name="Würfel 34"/>
          <p:cNvSpPr/>
          <p:nvPr/>
        </p:nvSpPr>
        <p:spPr>
          <a:xfrm>
            <a:off x="1352706" y="3760583"/>
            <a:ext cx="288401" cy="273595"/>
          </a:xfrm>
          <a:prstGeom prst="cub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solidFill>
                <a:schemeClr val="tx1"/>
              </a:solidFill>
            </a:endParaRPr>
          </a:p>
          <a:p>
            <a:pPr algn="ctr"/>
            <a:r>
              <a:rPr lang="de-CH" sz="1400" dirty="0" smtClean="0">
                <a:solidFill>
                  <a:schemeClr val="tx1"/>
                </a:solidFill>
              </a:rPr>
              <a:t>L</a:t>
            </a:r>
          </a:p>
          <a:p>
            <a:pPr algn="ctr"/>
            <a:endParaRPr lang="de-CH" dirty="0"/>
          </a:p>
        </p:txBody>
      </p:sp>
      <p:sp>
        <p:nvSpPr>
          <p:cNvPr id="43" name="Textfeld 42"/>
          <p:cNvSpPr txBox="1"/>
          <p:nvPr/>
        </p:nvSpPr>
        <p:spPr>
          <a:xfrm>
            <a:off x="1727028" y="4385307"/>
            <a:ext cx="4701928" cy="253916"/>
          </a:xfrm>
          <a:prstGeom prst="rect">
            <a:avLst/>
          </a:prstGeom>
          <a:noFill/>
        </p:spPr>
        <p:txBody>
          <a:bodyPr wrap="none" rtlCol="0">
            <a:spAutoFit/>
          </a:bodyPr>
          <a:lstStyle/>
          <a:p>
            <a:r>
              <a:rPr lang="de-CH" sz="1050" b="1" dirty="0"/>
              <a:t>I n f o r m a t i o n s f l u s </a:t>
            </a:r>
            <a:r>
              <a:rPr lang="de-CH" sz="1050" b="1" dirty="0" err="1"/>
              <a:t>s</a:t>
            </a:r>
            <a:r>
              <a:rPr lang="de-CH" sz="1050" b="1" dirty="0"/>
              <a:t> </a:t>
            </a:r>
            <a:r>
              <a:rPr lang="de-CH" sz="1050" dirty="0"/>
              <a:t>(b e g l e i t e n d  u n d  r ü c k f l i e s </a:t>
            </a:r>
            <a:r>
              <a:rPr lang="de-CH" sz="1050" dirty="0" err="1"/>
              <a:t>s</a:t>
            </a:r>
            <a:r>
              <a:rPr lang="de-CH" sz="1050" dirty="0"/>
              <a:t> e n d )</a:t>
            </a:r>
            <a:endParaRPr lang="de-CH" dirty="0"/>
          </a:p>
        </p:txBody>
      </p:sp>
      <p:sp>
        <p:nvSpPr>
          <p:cNvPr id="44" name="Pfeil nach unten 43"/>
          <p:cNvSpPr/>
          <p:nvPr/>
        </p:nvSpPr>
        <p:spPr>
          <a:xfrm rot="5400000">
            <a:off x="4582964" y="1214356"/>
            <a:ext cx="123153" cy="5915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4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4887" y="4690097"/>
            <a:ext cx="221894" cy="303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6305" y="4715678"/>
            <a:ext cx="221894" cy="303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8059" y="4696003"/>
            <a:ext cx="221894" cy="303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5626" y="4688776"/>
            <a:ext cx="221894" cy="303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7458" y="4688776"/>
            <a:ext cx="221894" cy="303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 name="Rechteck 50"/>
          <p:cNvSpPr/>
          <p:nvPr/>
        </p:nvSpPr>
        <p:spPr>
          <a:xfrm>
            <a:off x="6958428" y="2582768"/>
            <a:ext cx="671098" cy="459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900" dirty="0">
                <a:solidFill>
                  <a:schemeClr val="tx1"/>
                </a:solidFill>
              </a:rPr>
              <a:t>Entsorgung</a:t>
            </a:r>
          </a:p>
        </p:txBody>
      </p:sp>
      <p:sp>
        <p:nvSpPr>
          <p:cNvPr id="52" name="Pfeil nach rechts 51"/>
          <p:cNvSpPr/>
          <p:nvPr/>
        </p:nvSpPr>
        <p:spPr>
          <a:xfrm rot="10800000">
            <a:off x="1698712" y="4680817"/>
            <a:ext cx="338387"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Pfeil nach rechts 52"/>
          <p:cNvSpPr/>
          <p:nvPr/>
        </p:nvSpPr>
        <p:spPr>
          <a:xfrm>
            <a:off x="6984805" y="4663621"/>
            <a:ext cx="338387"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4" name="Rechteck 53"/>
          <p:cNvSpPr/>
          <p:nvPr/>
        </p:nvSpPr>
        <p:spPr>
          <a:xfrm>
            <a:off x="2169963" y="4768002"/>
            <a:ext cx="162950" cy="17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5" name="Rechteck 54"/>
          <p:cNvSpPr/>
          <p:nvPr/>
        </p:nvSpPr>
        <p:spPr>
          <a:xfrm>
            <a:off x="2693590" y="4777040"/>
            <a:ext cx="162950" cy="17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6" name="Rechteck 55"/>
          <p:cNvSpPr/>
          <p:nvPr/>
        </p:nvSpPr>
        <p:spPr>
          <a:xfrm>
            <a:off x="3172151" y="4775071"/>
            <a:ext cx="162950" cy="17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7" name="Rechteck 56"/>
          <p:cNvSpPr/>
          <p:nvPr/>
        </p:nvSpPr>
        <p:spPr>
          <a:xfrm>
            <a:off x="3882934" y="4776327"/>
            <a:ext cx="162950" cy="17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8" name="Rechteck 57"/>
          <p:cNvSpPr/>
          <p:nvPr/>
        </p:nvSpPr>
        <p:spPr>
          <a:xfrm>
            <a:off x="4572000" y="4777041"/>
            <a:ext cx="162950" cy="17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9" name="Rechteck 58"/>
          <p:cNvSpPr/>
          <p:nvPr/>
        </p:nvSpPr>
        <p:spPr>
          <a:xfrm>
            <a:off x="5321600" y="4764394"/>
            <a:ext cx="162950" cy="17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0" name="Rechteck 59"/>
          <p:cNvSpPr/>
          <p:nvPr/>
        </p:nvSpPr>
        <p:spPr>
          <a:xfrm>
            <a:off x="5807923" y="4776327"/>
            <a:ext cx="162950" cy="17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1" name="Rechteck 60"/>
          <p:cNvSpPr/>
          <p:nvPr/>
        </p:nvSpPr>
        <p:spPr>
          <a:xfrm>
            <a:off x="6567253" y="4768002"/>
            <a:ext cx="162950" cy="17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46"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846" y="4693544"/>
            <a:ext cx="221894" cy="303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 name="Gruppieren 21"/>
          <p:cNvGrpSpPr/>
          <p:nvPr/>
        </p:nvGrpSpPr>
        <p:grpSpPr>
          <a:xfrm>
            <a:off x="1986166" y="3712856"/>
            <a:ext cx="844061" cy="365098"/>
            <a:chOff x="1986166" y="3712856"/>
            <a:chExt cx="844061" cy="365098"/>
          </a:xfrm>
        </p:grpSpPr>
        <p:sp>
          <p:nvSpPr>
            <p:cNvPr id="70" name="Rechteck 69"/>
            <p:cNvSpPr/>
            <p:nvPr/>
          </p:nvSpPr>
          <p:spPr>
            <a:xfrm>
              <a:off x="1986166" y="3712856"/>
              <a:ext cx="710598" cy="28265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1" name="Flussdiagramm: Verbindungsstelle 70"/>
            <p:cNvSpPr/>
            <p:nvPr/>
          </p:nvSpPr>
          <p:spPr>
            <a:xfrm>
              <a:off x="2015023" y="3995512"/>
              <a:ext cx="75749" cy="82442"/>
            </a:xfrm>
            <a:prstGeom prst="flowChartConnector">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72" name="Flussdiagramm: Verbindungsstelle 71"/>
            <p:cNvSpPr/>
            <p:nvPr/>
          </p:nvSpPr>
          <p:spPr>
            <a:xfrm>
              <a:off x="2745460" y="3995512"/>
              <a:ext cx="75749" cy="82442"/>
            </a:xfrm>
            <a:prstGeom prst="flowChartConnector">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73" name="Flussdiagramm: Verbindungsstelle 72"/>
            <p:cNvSpPr/>
            <p:nvPr/>
          </p:nvSpPr>
          <p:spPr>
            <a:xfrm>
              <a:off x="2576528" y="3995512"/>
              <a:ext cx="75749" cy="82442"/>
            </a:xfrm>
            <a:prstGeom prst="flowChartConnector">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74" name="Flussdiagramm: Prozess 73"/>
            <p:cNvSpPr/>
            <p:nvPr/>
          </p:nvSpPr>
          <p:spPr>
            <a:xfrm>
              <a:off x="2696764" y="3763891"/>
              <a:ext cx="133463" cy="231621"/>
            </a:xfrm>
            <a:prstGeom prst="flowChartProcess">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5" name="Flussdiagramm: Prozess 74"/>
            <p:cNvSpPr/>
            <p:nvPr/>
          </p:nvSpPr>
          <p:spPr>
            <a:xfrm>
              <a:off x="2740049" y="3820815"/>
              <a:ext cx="90178" cy="58886"/>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90" name="Gruppieren 89"/>
          <p:cNvGrpSpPr/>
          <p:nvPr/>
        </p:nvGrpSpPr>
        <p:grpSpPr>
          <a:xfrm>
            <a:off x="5807923" y="3717032"/>
            <a:ext cx="844061" cy="365098"/>
            <a:chOff x="1986166" y="3712856"/>
            <a:chExt cx="844061" cy="365098"/>
          </a:xfrm>
        </p:grpSpPr>
        <p:sp>
          <p:nvSpPr>
            <p:cNvPr id="91" name="Rechteck 90"/>
            <p:cNvSpPr/>
            <p:nvPr/>
          </p:nvSpPr>
          <p:spPr>
            <a:xfrm>
              <a:off x="1986166" y="3712856"/>
              <a:ext cx="710598" cy="28265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2" name="Flussdiagramm: Verbindungsstelle 91"/>
            <p:cNvSpPr/>
            <p:nvPr/>
          </p:nvSpPr>
          <p:spPr>
            <a:xfrm>
              <a:off x="2015023" y="3995512"/>
              <a:ext cx="75749" cy="82442"/>
            </a:xfrm>
            <a:prstGeom prst="flowChartConnector">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93" name="Flussdiagramm: Verbindungsstelle 92"/>
            <p:cNvSpPr/>
            <p:nvPr/>
          </p:nvSpPr>
          <p:spPr>
            <a:xfrm>
              <a:off x="2745460" y="3995512"/>
              <a:ext cx="75749" cy="82442"/>
            </a:xfrm>
            <a:prstGeom prst="flowChartConnector">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94" name="Flussdiagramm: Verbindungsstelle 93"/>
            <p:cNvSpPr/>
            <p:nvPr/>
          </p:nvSpPr>
          <p:spPr>
            <a:xfrm>
              <a:off x="2576528" y="3995512"/>
              <a:ext cx="75749" cy="82442"/>
            </a:xfrm>
            <a:prstGeom prst="flowChartConnector">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95" name="Flussdiagramm: Prozess 94"/>
            <p:cNvSpPr/>
            <p:nvPr/>
          </p:nvSpPr>
          <p:spPr>
            <a:xfrm>
              <a:off x="2696764" y="3763891"/>
              <a:ext cx="133463" cy="231621"/>
            </a:xfrm>
            <a:prstGeom prst="flowChartProcess">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6" name="Flussdiagramm: Prozess 95"/>
            <p:cNvSpPr/>
            <p:nvPr/>
          </p:nvSpPr>
          <p:spPr>
            <a:xfrm>
              <a:off x="2740049" y="3820815"/>
              <a:ext cx="90178" cy="58886"/>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97" name="Gruppieren 96"/>
          <p:cNvGrpSpPr/>
          <p:nvPr/>
        </p:nvGrpSpPr>
        <p:grpSpPr>
          <a:xfrm>
            <a:off x="3812954" y="3717032"/>
            <a:ext cx="844061" cy="365098"/>
            <a:chOff x="1986166" y="3712856"/>
            <a:chExt cx="844061" cy="365098"/>
          </a:xfrm>
        </p:grpSpPr>
        <p:sp>
          <p:nvSpPr>
            <p:cNvPr id="98" name="Rechteck 97"/>
            <p:cNvSpPr/>
            <p:nvPr/>
          </p:nvSpPr>
          <p:spPr>
            <a:xfrm>
              <a:off x="1986166" y="3712856"/>
              <a:ext cx="710598" cy="28265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9" name="Flussdiagramm: Verbindungsstelle 98"/>
            <p:cNvSpPr/>
            <p:nvPr/>
          </p:nvSpPr>
          <p:spPr>
            <a:xfrm>
              <a:off x="2015023" y="3995512"/>
              <a:ext cx="75749" cy="82442"/>
            </a:xfrm>
            <a:prstGeom prst="flowChartConnector">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00" name="Flussdiagramm: Verbindungsstelle 99"/>
            <p:cNvSpPr/>
            <p:nvPr/>
          </p:nvSpPr>
          <p:spPr>
            <a:xfrm>
              <a:off x="2745460" y="3995512"/>
              <a:ext cx="75749" cy="82442"/>
            </a:xfrm>
            <a:prstGeom prst="flowChartConnector">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01" name="Flussdiagramm: Verbindungsstelle 100"/>
            <p:cNvSpPr/>
            <p:nvPr/>
          </p:nvSpPr>
          <p:spPr>
            <a:xfrm>
              <a:off x="2576528" y="3995512"/>
              <a:ext cx="75749" cy="82442"/>
            </a:xfrm>
            <a:prstGeom prst="flowChartConnector">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CH"/>
            </a:p>
          </p:txBody>
        </p:sp>
        <p:sp>
          <p:nvSpPr>
            <p:cNvPr id="102" name="Flussdiagramm: Prozess 101"/>
            <p:cNvSpPr/>
            <p:nvPr/>
          </p:nvSpPr>
          <p:spPr>
            <a:xfrm>
              <a:off x="2696764" y="3763891"/>
              <a:ext cx="133463" cy="231621"/>
            </a:xfrm>
            <a:prstGeom prst="flowChartProcess">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3" name="Flussdiagramm: Prozess 102"/>
            <p:cNvSpPr/>
            <p:nvPr/>
          </p:nvSpPr>
          <p:spPr>
            <a:xfrm>
              <a:off x="2740049" y="3820815"/>
              <a:ext cx="90178" cy="58886"/>
            </a:xfrm>
            <a:prstGeom prst="flowChart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04" name="Würfel 103"/>
          <p:cNvSpPr/>
          <p:nvPr/>
        </p:nvSpPr>
        <p:spPr>
          <a:xfrm>
            <a:off x="3211824" y="3739447"/>
            <a:ext cx="288401" cy="273595"/>
          </a:xfrm>
          <a:prstGeom prst="cub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solidFill>
                <a:schemeClr val="tx1"/>
              </a:solidFill>
            </a:endParaRPr>
          </a:p>
          <a:p>
            <a:pPr algn="ctr"/>
            <a:r>
              <a:rPr lang="de-CH" sz="1400" dirty="0" smtClean="0">
                <a:solidFill>
                  <a:schemeClr val="tx1"/>
                </a:solidFill>
              </a:rPr>
              <a:t>L</a:t>
            </a:r>
          </a:p>
          <a:p>
            <a:pPr algn="ctr"/>
            <a:endParaRPr lang="de-CH" dirty="0"/>
          </a:p>
        </p:txBody>
      </p:sp>
      <p:sp>
        <p:nvSpPr>
          <p:cNvPr id="105" name="Würfel 104"/>
          <p:cNvSpPr/>
          <p:nvPr/>
        </p:nvSpPr>
        <p:spPr>
          <a:xfrm>
            <a:off x="5121410" y="3717032"/>
            <a:ext cx="288401" cy="273595"/>
          </a:xfrm>
          <a:prstGeom prst="cub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solidFill>
                <a:schemeClr val="tx1"/>
              </a:solidFill>
            </a:endParaRPr>
          </a:p>
          <a:p>
            <a:pPr algn="ctr"/>
            <a:r>
              <a:rPr lang="de-CH" sz="1400" dirty="0" smtClean="0">
                <a:solidFill>
                  <a:schemeClr val="tx1"/>
                </a:solidFill>
              </a:rPr>
              <a:t>L</a:t>
            </a:r>
          </a:p>
          <a:p>
            <a:pPr algn="ctr"/>
            <a:endParaRPr lang="de-CH" dirty="0"/>
          </a:p>
        </p:txBody>
      </p:sp>
      <p:sp>
        <p:nvSpPr>
          <p:cNvPr id="106" name="Würfel 105"/>
          <p:cNvSpPr/>
          <p:nvPr/>
        </p:nvSpPr>
        <p:spPr>
          <a:xfrm>
            <a:off x="6866382" y="3760583"/>
            <a:ext cx="288401" cy="273595"/>
          </a:xfrm>
          <a:prstGeom prst="cube">
            <a:avLst>
              <a:gd name="adj" fmla="val 3523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smtClean="0">
              <a:solidFill>
                <a:schemeClr val="tx1"/>
              </a:solidFill>
            </a:endParaRPr>
          </a:p>
          <a:p>
            <a:pPr algn="ctr"/>
            <a:r>
              <a:rPr lang="de-CH" sz="1400" dirty="0" smtClean="0">
                <a:solidFill>
                  <a:schemeClr val="tx1"/>
                </a:solidFill>
              </a:rPr>
              <a:t>L</a:t>
            </a:r>
          </a:p>
          <a:p>
            <a:pPr algn="ctr"/>
            <a:endParaRPr lang="de-CH" dirty="0"/>
          </a:p>
        </p:txBody>
      </p:sp>
      <p:sp>
        <p:nvSpPr>
          <p:cNvPr id="107"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Tree>
    <p:extLst>
      <p:ext uri="{BB962C8B-B14F-4D97-AF65-F5344CB8AC3E}">
        <p14:creationId xmlns:p14="http://schemas.microsoft.com/office/powerpoint/2010/main" val="40803968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7C7C6408-EE07-4DC1-B06F-4F83FC5DD929}" type="slidenum">
              <a:rPr lang="de-CH" altLang="de-DE"/>
              <a:pPr eaLnBrk="1">
                <a:lnSpc>
                  <a:spcPct val="93000"/>
                </a:lnSpc>
                <a:buClr>
                  <a:srgbClr val="000000"/>
                </a:buClr>
                <a:buSzPct val="100000"/>
                <a:buFont typeface="Times New Roman" panose="02020603050405020304" pitchFamily="18" charset="0"/>
                <a:buNone/>
              </a:pPr>
              <a:t>70</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22.6 	Lieferservice in der Distribution</a:t>
            </a:r>
          </a:p>
        </p:txBody>
      </p:sp>
      <p:sp>
        <p:nvSpPr>
          <p:cNvPr id="83972"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22. Distribution</a:t>
            </a:r>
          </a:p>
        </p:txBody>
      </p:sp>
      <p:sp>
        <p:nvSpPr>
          <p:cNvPr id="83973" name="Textfeld 1"/>
          <p:cNvSpPr txBox="1">
            <a:spLocks noChangeArrowheads="1"/>
          </p:cNvSpPr>
          <p:nvPr/>
        </p:nvSpPr>
        <p:spPr bwMode="auto">
          <a:xfrm>
            <a:off x="1235075" y="1989138"/>
            <a:ext cx="595153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4000"/>
              <a:t>Lieferfähigkeit</a:t>
            </a:r>
          </a:p>
          <a:p>
            <a:pPr eaLnBrk="1">
              <a:lnSpc>
                <a:spcPct val="93000"/>
              </a:lnSpc>
              <a:buClr>
                <a:srgbClr val="000000"/>
              </a:buClr>
              <a:buSzPct val="100000"/>
              <a:buFont typeface="Arial" panose="020B0604020202020204" pitchFamily="34" charset="0"/>
              <a:buChar char="•"/>
            </a:pPr>
            <a:r>
              <a:rPr lang="de-CH" altLang="de-DE" sz="4000"/>
              <a:t>Lieferzeit</a:t>
            </a:r>
          </a:p>
          <a:p>
            <a:pPr eaLnBrk="1">
              <a:lnSpc>
                <a:spcPct val="93000"/>
              </a:lnSpc>
              <a:buClr>
                <a:srgbClr val="000000"/>
              </a:buClr>
              <a:buSzPct val="100000"/>
              <a:buFont typeface="Arial" panose="020B0604020202020204" pitchFamily="34" charset="0"/>
              <a:buChar char="•"/>
            </a:pPr>
            <a:r>
              <a:rPr lang="de-CH" altLang="de-DE" sz="4000"/>
              <a:t>Liefertreue</a:t>
            </a:r>
          </a:p>
          <a:p>
            <a:pPr eaLnBrk="1">
              <a:lnSpc>
                <a:spcPct val="93000"/>
              </a:lnSpc>
              <a:buClr>
                <a:srgbClr val="000000"/>
              </a:buClr>
              <a:buSzPct val="100000"/>
              <a:buFont typeface="Arial" panose="020B0604020202020204" pitchFamily="34" charset="0"/>
              <a:buChar char="•"/>
            </a:pPr>
            <a:r>
              <a:rPr lang="de-CH" altLang="de-DE" sz="4000"/>
              <a:t>Lieferqualität</a:t>
            </a:r>
          </a:p>
          <a:p>
            <a:pPr eaLnBrk="1">
              <a:lnSpc>
                <a:spcPct val="93000"/>
              </a:lnSpc>
              <a:buClr>
                <a:srgbClr val="000000"/>
              </a:buClr>
              <a:buSzPct val="100000"/>
              <a:buFont typeface="Arial" panose="020B0604020202020204" pitchFamily="34" charset="0"/>
              <a:buChar char="•"/>
            </a:pPr>
            <a:r>
              <a:rPr lang="de-CH" altLang="de-DE" sz="4000"/>
              <a:t>Lieferflexibilität</a:t>
            </a:r>
          </a:p>
          <a:p>
            <a:pPr eaLnBrk="1">
              <a:lnSpc>
                <a:spcPct val="93000"/>
              </a:lnSpc>
              <a:buClr>
                <a:srgbClr val="000000"/>
              </a:buClr>
              <a:buSzPct val="100000"/>
              <a:buFont typeface="Arial" panose="020B0604020202020204" pitchFamily="34" charset="0"/>
              <a:buChar char="•"/>
            </a:pPr>
            <a:r>
              <a:rPr lang="de-CH" altLang="de-DE" sz="4000"/>
              <a:t>Informationsbereitschaft</a:t>
            </a:r>
          </a:p>
        </p:txBody>
      </p:sp>
      <p:pic>
        <p:nvPicPr>
          <p:cNvPr id="83974"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EC2BB71C-8C00-41E8-97A2-8D5A79F6FF42}" type="slidenum">
              <a:rPr lang="de-CH" altLang="de-DE"/>
              <a:pPr eaLnBrk="1">
                <a:lnSpc>
                  <a:spcPct val="93000"/>
                </a:lnSpc>
                <a:buClr>
                  <a:srgbClr val="000000"/>
                </a:buClr>
                <a:buSzPct val="100000"/>
                <a:buFont typeface="Times New Roman" panose="02020603050405020304" pitchFamily="18" charset="0"/>
                <a:buNone/>
              </a:pPr>
              <a:t>71</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26.10 Der Internationale Güterverkehr</a:t>
            </a:r>
          </a:p>
        </p:txBody>
      </p:sp>
      <p:sp>
        <p:nvSpPr>
          <p:cNvPr id="84996"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84997"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2" descr="http://www.aaleninfo.de/okt12/30/zollke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00213"/>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6F0C27F7-5F4F-4F9F-AA63-6B486600945E}" type="slidenum">
              <a:rPr lang="de-CH" altLang="de-DE"/>
              <a:pPr eaLnBrk="1">
                <a:lnSpc>
                  <a:spcPct val="93000"/>
                </a:lnSpc>
                <a:buClr>
                  <a:srgbClr val="000000"/>
                </a:buClr>
                <a:buSzPct val="100000"/>
                <a:buFont typeface="Times New Roman" panose="02020603050405020304" pitchFamily="18" charset="0"/>
                <a:buNone/>
              </a:pPr>
              <a:t>72</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26.10 Der Internationale Güterverkehr</a:t>
            </a:r>
          </a:p>
        </p:txBody>
      </p:sp>
      <p:sp>
        <p:nvSpPr>
          <p:cNvPr id="86020"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86021"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2" descr="http://www.aaleninfo.de/okt12/30/zollke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276475"/>
            <a:ext cx="4914900" cy="2790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A23C120B-C17D-4AC5-83A3-C8221DF1F435}" type="slidenum">
              <a:rPr lang="de-CH" altLang="de-DE"/>
              <a:pPr eaLnBrk="1">
                <a:lnSpc>
                  <a:spcPct val="93000"/>
                </a:lnSpc>
                <a:buClr>
                  <a:srgbClr val="000000"/>
                </a:buClr>
                <a:buSzPct val="100000"/>
                <a:buFont typeface="Times New Roman" panose="02020603050405020304" pitchFamily="18" charset="0"/>
                <a:buNone/>
              </a:pPr>
              <a:t>73</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26.10 Der Internationale Güterverkehr</a:t>
            </a:r>
          </a:p>
        </p:txBody>
      </p:sp>
      <p:sp>
        <p:nvSpPr>
          <p:cNvPr id="87044"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87045"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2" descr="http://www.zoll-abfertigung.de/tl_files/lsk_uploads/slides/import/sli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276475"/>
            <a:ext cx="68484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2B0A152-94C3-471B-8F77-E730AB562349}" type="slidenum">
              <a:rPr lang="de-CH" altLang="de-DE"/>
              <a:pPr eaLnBrk="1">
                <a:lnSpc>
                  <a:spcPct val="93000"/>
                </a:lnSpc>
                <a:buClr>
                  <a:srgbClr val="000000"/>
                </a:buClr>
                <a:buSzPct val="100000"/>
                <a:buFont typeface="Times New Roman" panose="02020603050405020304" pitchFamily="18" charset="0"/>
                <a:buNone/>
              </a:pPr>
              <a:t>74</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26.10 Der Internationale Güterverkehr</a:t>
            </a:r>
          </a:p>
        </p:txBody>
      </p:sp>
      <p:sp>
        <p:nvSpPr>
          <p:cNvPr id="88068"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88069"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2" descr="http://gcwwtrading.com/immagini/export-ita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1839913"/>
            <a:ext cx="4443413"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90D73655-013F-4FAA-B67C-E407D49162A3}" type="slidenum">
              <a:rPr lang="de-CH" altLang="de-DE"/>
              <a:pPr eaLnBrk="1">
                <a:lnSpc>
                  <a:spcPct val="93000"/>
                </a:lnSpc>
                <a:buClr>
                  <a:srgbClr val="000000"/>
                </a:buClr>
                <a:buSzPct val="100000"/>
                <a:buFont typeface="Times New Roman" panose="02020603050405020304" pitchFamily="18" charset="0"/>
                <a:buNone/>
              </a:pPr>
              <a:t>75</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26.10 Der Internationale Güterverkehr</a:t>
            </a:r>
          </a:p>
        </p:txBody>
      </p:sp>
      <p:sp>
        <p:nvSpPr>
          <p:cNvPr id="89092"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89093"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2" descr="Zoll-/Steuerl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492375"/>
            <a:ext cx="443388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feld 1"/>
          <p:cNvSpPr txBox="1">
            <a:spLocks noChangeArrowheads="1"/>
          </p:cNvSpPr>
          <p:nvPr/>
        </p:nvSpPr>
        <p:spPr bwMode="auto">
          <a:xfrm>
            <a:off x="1909763" y="1773238"/>
            <a:ext cx="431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2800" b="1">
                <a:solidFill>
                  <a:srgbClr val="00B0F0"/>
                </a:solidFill>
              </a:rPr>
              <a:t>Durchfuhr (Zollfreilager)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D40316A2-A977-4C09-BE44-20545F23C388}" type="slidenum">
              <a:rPr lang="de-CH" altLang="de-DE"/>
              <a:pPr eaLnBrk="1">
                <a:lnSpc>
                  <a:spcPct val="93000"/>
                </a:lnSpc>
                <a:buClr>
                  <a:srgbClr val="000000"/>
                </a:buClr>
                <a:buSzPct val="100000"/>
                <a:buFont typeface="Times New Roman" panose="02020603050405020304" pitchFamily="18" charset="0"/>
                <a:buNone/>
              </a:pPr>
              <a:t>76</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26.10 Der Internationale Güterverkehr</a:t>
            </a:r>
          </a:p>
        </p:txBody>
      </p:sp>
      <p:sp>
        <p:nvSpPr>
          <p:cNvPr id="90116"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90117"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feld 1"/>
          <p:cNvSpPr txBox="1">
            <a:spLocks noChangeArrowheads="1"/>
          </p:cNvSpPr>
          <p:nvPr/>
        </p:nvSpPr>
        <p:spPr bwMode="auto">
          <a:xfrm>
            <a:off x="1909763" y="1773238"/>
            <a:ext cx="30432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2800" b="1">
                <a:solidFill>
                  <a:srgbClr val="00B0F0"/>
                </a:solidFill>
              </a:rPr>
              <a:t>Treibstoffvorräte</a:t>
            </a:r>
          </a:p>
        </p:txBody>
      </p:sp>
      <p:pic>
        <p:nvPicPr>
          <p:cNvPr id="90119" name="Picture 2" descr="Mercedes-Truck-Actros-795882_1460505_2448_1327_10C1005-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2492375"/>
            <a:ext cx="65151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9FBBB03A-D827-4B0C-9A83-1F5A07427A68}" type="slidenum">
              <a:rPr lang="de-CH" altLang="de-DE"/>
              <a:pPr eaLnBrk="1">
                <a:lnSpc>
                  <a:spcPct val="93000"/>
                </a:lnSpc>
                <a:buClr>
                  <a:srgbClr val="000000"/>
                </a:buClr>
                <a:buSzPct val="100000"/>
                <a:buFont typeface="Times New Roman" panose="02020603050405020304" pitchFamily="18" charset="0"/>
                <a:buNone/>
              </a:pPr>
              <a:t>77</a:t>
            </a:fld>
            <a:endParaRPr lang="de-CH" altLang="de-DE"/>
          </a:p>
        </p:txBody>
      </p:sp>
      <p:sp>
        <p:nvSpPr>
          <p:cNvPr id="8" name="Rechteck 7"/>
          <p:cNvSpPr/>
          <p:nvPr/>
        </p:nvSpPr>
        <p:spPr>
          <a:xfrm>
            <a:off x="508000" y="2565400"/>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26.11 Die Elektronische Verzollung</a:t>
            </a:r>
          </a:p>
        </p:txBody>
      </p:sp>
      <p:sp>
        <p:nvSpPr>
          <p:cNvPr id="91140"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91141"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C2F4AAB-6F3B-418A-B0A8-AB2B3869D753}" type="slidenum">
              <a:rPr lang="de-CH" altLang="de-DE"/>
              <a:pPr eaLnBrk="1">
                <a:lnSpc>
                  <a:spcPct val="93000"/>
                </a:lnSpc>
                <a:buClr>
                  <a:srgbClr val="000000"/>
                </a:buClr>
                <a:buSzPct val="100000"/>
                <a:buFont typeface="Times New Roman" panose="02020603050405020304" pitchFamily="18" charset="0"/>
                <a:buNone/>
              </a:pPr>
              <a:t>78</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26.11 Die Elektronische Verzollung</a:t>
            </a:r>
          </a:p>
        </p:txBody>
      </p:sp>
      <p:sp>
        <p:nvSpPr>
          <p:cNvPr id="92164"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92165"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0" y="1484313"/>
            <a:ext cx="2286000" cy="46815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7" name="Picture 4" descr="In der zweiten Jahreshälfte könnte sich das Blatt bei den PC-Verkäufen laut Marktforschern weider zum Besseren wen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936750"/>
            <a:ext cx="1714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77251496-E435-4747-B38B-F44A3C42B9F1}" type="slidenum">
              <a:rPr lang="de-CH" altLang="de-DE"/>
              <a:pPr eaLnBrk="1">
                <a:lnSpc>
                  <a:spcPct val="93000"/>
                </a:lnSpc>
                <a:buClr>
                  <a:srgbClr val="000000"/>
                </a:buClr>
                <a:buSzPct val="100000"/>
                <a:buFont typeface="Times New Roman" panose="02020603050405020304" pitchFamily="18" charset="0"/>
                <a:buNone/>
              </a:pPr>
              <a:t>79</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26.11 Die Elektronische Verzollung</a:t>
            </a:r>
          </a:p>
        </p:txBody>
      </p:sp>
      <p:sp>
        <p:nvSpPr>
          <p:cNvPr id="93188"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93189"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1557338"/>
            <a:ext cx="2138363" cy="4486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1" name="Picture 4" descr="In der zweiten Jahreshälfte könnte sich das Blatt bei den PC-Verkäufen laut Marktforschern weider zum Besseren wen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800475"/>
            <a:ext cx="1714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39750" y="882650"/>
            <a:ext cx="5111750" cy="584775"/>
          </a:xfrm>
          <a:prstGeom prst="rect">
            <a:avLst/>
          </a:prstGeom>
        </p:spPr>
        <p:txBody>
          <a:bodyPr>
            <a:spAutoFit/>
          </a:bodyPr>
          <a:lstStyle/>
          <a:p>
            <a:pPr defTabSz="914400" eaLnBrk="1" fontAlgn="auto" hangingPunct="1">
              <a:spcBef>
                <a:spcPts val="0"/>
              </a:spcBef>
              <a:spcAft>
                <a:spcPts val="0"/>
              </a:spcAft>
              <a:defRPr/>
            </a:pPr>
            <a:r>
              <a:rPr lang="de-CH" sz="3200" b="1" i="1" kern="0" dirty="0" smtClean="0">
                <a:solidFill>
                  <a:srgbClr val="0070C0"/>
                </a:solidFill>
                <a:latin typeface="Arial" charset="0"/>
                <a:ea typeface="+mn-ea"/>
                <a:cs typeface="Arial Unicode MS" charset="0"/>
              </a:rPr>
              <a:t>Gruppenarbeit</a:t>
            </a:r>
            <a:endParaRPr lang="de-CH" sz="3200" i="1" kern="0" dirty="0">
              <a:solidFill>
                <a:srgbClr val="0070C0"/>
              </a:solidFill>
              <a:latin typeface="Arial" charset="0"/>
              <a:ea typeface="+mn-ea"/>
              <a:cs typeface="Arial Unicode MS" charset="0"/>
            </a:endParaRPr>
          </a:p>
        </p:txBody>
      </p:sp>
      <p:sp>
        <p:nvSpPr>
          <p:cNvPr id="8" name="Rechteck 7"/>
          <p:cNvSpPr/>
          <p:nvPr/>
        </p:nvSpPr>
        <p:spPr>
          <a:xfrm>
            <a:off x="611188" y="1433513"/>
            <a:ext cx="8262937" cy="5262562"/>
          </a:xfrm>
          <a:prstGeom prst="rect">
            <a:avLst/>
          </a:prstGeom>
        </p:spPr>
        <p:txBody>
          <a:bodyPr>
            <a:spAutoFit/>
          </a:bodyPr>
          <a:lstStyle/>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ea typeface="+mn-ea"/>
                <a:cs typeface="Arial Unicode MS" charset="0"/>
              </a:rPr>
              <a:t>Wir montieren Kugelschreiber</a:t>
            </a:r>
          </a:p>
          <a:p>
            <a:pPr defTabSz="914400" eaLnBrk="1" fontAlgn="auto" hangingPunct="1">
              <a:spcBef>
                <a:spcPts val="0"/>
              </a:spcBef>
              <a:spcAft>
                <a:spcPts val="0"/>
              </a:spcAft>
              <a:buFont typeface="Times New Roman" panose="02020603050405020304" pitchFamily="18" charset="0"/>
              <a:buNone/>
              <a:defRPr/>
            </a:pPr>
            <a:endParaRPr lang="de-CH" sz="2400" b="1" kern="0" dirty="0">
              <a:solidFill>
                <a:sysClr val="windowText" lastClr="000000"/>
              </a:solidFill>
              <a:latin typeface="Arial" charset="0"/>
              <a:ea typeface="+mn-ea"/>
              <a:cs typeface="Arial Unicode MS" charset="0"/>
            </a:endParaRPr>
          </a:p>
          <a:p>
            <a:pPr marL="457200" indent="-457200" defTabSz="914400" eaLnBrk="1" fontAlgn="auto" hangingPunct="1">
              <a:spcBef>
                <a:spcPts val="0"/>
              </a:spcBef>
              <a:spcAft>
                <a:spcPts val="0"/>
              </a:spcAft>
              <a:buFont typeface="+mj-lt"/>
              <a:buAutoNum type="arabicPeriod"/>
              <a:defRPr/>
            </a:pPr>
            <a:r>
              <a:rPr lang="de-CH" sz="2400" b="1" kern="0" dirty="0">
                <a:solidFill>
                  <a:sysClr val="windowText" lastClr="000000"/>
                </a:solidFill>
                <a:latin typeface="Arial" charset="0"/>
                <a:ea typeface="+mn-ea"/>
                <a:cs typeface="Arial Unicode MS" charset="0"/>
              </a:rPr>
              <a:t>Nehmen Sie die Einzelteile des Kugelschreibers (SVBL) auf</a:t>
            </a:r>
          </a:p>
          <a:p>
            <a:pPr marL="457200" indent="-457200" defTabSz="914400" eaLnBrk="1" fontAlgn="auto" hangingPunct="1">
              <a:spcBef>
                <a:spcPts val="0"/>
              </a:spcBef>
              <a:spcAft>
                <a:spcPts val="0"/>
              </a:spcAft>
              <a:buFont typeface="+mj-lt"/>
              <a:buAutoNum type="arabicPeriod"/>
              <a:defRPr/>
            </a:pPr>
            <a:endParaRPr lang="de-CH" sz="2400" b="1" kern="0" dirty="0">
              <a:solidFill>
                <a:sysClr val="windowText" lastClr="000000"/>
              </a:solidFill>
              <a:latin typeface="Arial" charset="0"/>
              <a:ea typeface="+mn-ea"/>
              <a:cs typeface="Arial Unicode MS" charset="0"/>
            </a:endParaRPr>
          </a:p>
          <a:p>
            <a:pPr marL="457200" indent="-457200" defTabSz="914400" eaLnBrk="1" fontAlgn="auto" hangingPunct="1">
              <a:spcBef>
                <a:spcPts val="0"/>
              </a:spcBef>
              <a:spcAft>
                <a:spcPts val="0"/>
              </a:spcAft>
              <a:buFont typeface="+mj-lt"/>
              <a:buAutoNum type="arabicPeriod"/>
              <a:defRPr/>
            </a:pPr>
            <a:r>
              <a:rPr lang="de-CH" sz="2400" b="1" kern="0" dirty="0">
                <a:solidFill>
                  <a:sysClr val="windowText" lastClr="000000"/>
                </a:solidFill>
                <a:latin typeface="Arial" charset="0"/>
                <a:ea typeface="+mn-ea"/>
                <a:cs typeface="Arial Unicode MS" charset="0"/>
              </a:rPr>
              <a:t>Erarbeiten Sie die gesamte Kette der Lieferanten und der Vertriebsfirmen bis ihr Kugelschreiber beim Endkunden ist.</a:t>
            </a:r>
          </a:p>
          <a:p>
            <a:pPr marL="457200" indent="-457200" defTabSz="914400" eaLnBrk="1" fontAlgn="auto" hangingPunct="1">
              <a:spcBef>
                <a:spcPts val="0"/>
              </a:spcBef>
              <a:spcAft>
                <a:spcPts val="0"/>
              </a:spcAft>
              <a:buFont typeface="+mj-lt"/>
              <a:buAutoNum type="arabicPeriod"/>
              <a:defRPr/>
            </a:pPr>
            <a:endParaRPr lang="de-CH" sz="2400" b="1" kern="0" dirty="0">
              <a:solidFill>
                <a:sysClr val="windowText" lastClr="000000"/>
              </a:solidFill>
              <a:latin typeface="Arial" charset="0"/>
              <a:ea typeface="+mn-ea"/>
              <a:cs typeface="Arial Unicode MS" charset="0"/>
            </a:endParaRPr>
          </a:p>
          <a:p>
            <a:pPr marL="457200" indent="-457200" defTabSz="914400" eaLnBrk="1" fontAlgn="auto" hangingPunct="1">
              <a:spcBef>
                <a:spcPts val="0"/>
              </a:spcBef>
              <a:spcAft>
                <a:spcPts val="0"/>
              </a:spcAft>
              <a:buFont typeface="+mj-lt"/>
              <a:buAutoNum type="arabicPeriod"/>
              <a:defRPr/>
            </a:pPr>
            <a:r>
              <a:rPr lang="de-CH" sz="2400" b="1" kern="0" dirty="0">
                <a:solidFill>
                  <a:sysClr val="windowText" lastClr="000000"/>
                </a:solidFill>
                <a:latin typeface="Arial" charset="0"/>
                <a:ea typeface="+mn-ea"/>
                <a:cs typeface="Arial Unicode MS" charset="0"/>
              </a:rPr>
              <a:t>Präsentieren Sie ihre Ergebnisse </a:t>
            </a:r>
          </a:p>
          <a:p>
            <a:pPr defTabSz="914400" eaLnBrk="1" fontAlgn="auto" hangingPunct="1">
              <a:spcBef>
                <a:spcPts val="0"/>
              </a:spcBef>
              <a:spcAft>
                <a:spcPts val="0"/>
              </a:spcAft>
              <a:buFont typeface="Times New Roman" panose="02020603050405020304" pitchFamily="18" charset="0"/>
              <a:buNone/>
              <a:defRPr/>
            </a:pPr>
            <a:endParaRPr lang="de-CH" sz="2400" b="1" kern="0" dirty="0">
              <a:solidFill>
                <a:sysClr val="windowText" lastClr="000000"/>
              </a:solidFill>
              <a:latin typeface="Arial" charset="0"/>
              <a:ea typeface="+mn-ea"/>
              <a:cs typeface="Arial Unicode MS" charset="0"/>
            </a:endParaRPr>
          </a:p>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cs typeface="Arial Unicode MS" charset="0"/>
              </a:rPr>
              <a:t>Zeit für erarbeiten: 	20 Min</a:t>
            </a:r>
          </a:p>
          <a:p>
            <a:pPr defTabSz="914400" eaLnBrk="1" fontAlgn="auto" hangingPunct="1">
              <a:spcBef>
                <a:spcPts val="0"/>
              </a:spcBef>
              <a:spcAft>
                <a:spcPts val="0"/>
              </a:spcAft>
              <a:buFont typeface="Times New Roman" panose="02020603050405020304" pitchFamily="18" charset="0"/>
              <a:buNone/>
              <a:defRPr/>
            </a:pPr>
            <a:r>
              <a:rPr lang="de-CH" sz="2400" b="1" kern="0" dirty="0">
                <a:solidFill>
                  <a:sysClr val="windowText" lastClr="000000"/>
                </a:solidFill>
                <a:latin typeface="Arial" charset="0"/>
                <a:cs typeface="Arial Unicode MS" charset="0"/>
              </a:rPr>
              <a:t>Zeit für Präsentation:	3-4 Min</a:t>
            </a:r>
          </a:p>
          <a:p>
            <a:pPr defTabSz="914400" eaLnBrk="1" fontAlgn="auto" hangingPunct="1">
              <a:spcBef>
                <a:spcPts val="0"/>
              </a:spcBef>
              <a:spcAft>
                <a:spcPts val="0"/>
              </a:spcAft>
              <a:buFont typeface="Times New Roman" panose="02020603050405020304" pitchFamily="18" charset="0"/>
              <a:buNone/>
              <a:defRPr/>
            </a:pPr>
            <a:endParaRPr lang="de-CH" sz="2400" b="1" kern="0" dirty="0">
              <a:solidFill>
                <a:sysClr val="windowText" lastClr="000000"/>
              </a:solidFill>
              <a:latin typeface="Arial" charset="0"/>
              <a:ea typeface="+mn-ea"/>
              <a:cs typeface="Arial Unicode MS" charset="0"/>
            </a:endParaRPr>
          </a:p>
        </p:txBody>
      </p:sp>
      <p:pic>
        <p:nvPicPr>
          <p:cNvPr id="18437" name="Picture 2" descr="http://www.schule.at/dl/8660/img/Gruppenarbe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338138"/>
            <a:ext cx="1495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AEACC203-80E4-4EA8-B189-DD1D0EF41D94}" type="slidenum">
              <a:rPr lang="de-CH" altLang="de-DE"/>
              <a:pPr eaLnBrk="1">
                <a:lnSpc>
                  <a:spcPct val="93000"/>
                </a:lnSpc>
                <a:buClr>
                  <a:srgbClr val="000000"/>
                </a:buClr>
                <a:buSzPct val="100000"/>
                <a:buFont typeface="Times New Roman" panose="02020603050405020304" pitchFamily="18" charset="0"/>
                <a:buNone/>
              </a:pPr>
              <a:t>8</a:t>
            </a:fld>
            <a:endParaRPr lang="de-CH" altLang="de-DE"/>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3B6EC5EE-19F3-4862-93CB-3D2958100CE5}" type="slidenum">
              <a:rPr lang="de-CH" altLang="de-DE"/>
              <a:pPr eaLnBrk="1">
                <a:lnSpc>
                  <a:spcPct val="93000"/>
                </a:lnSpc>
                <a:buClr>
                  <a:srgbClr val="000000"/>
                </a:buClr>
                <a:buSzPct val="100000"/>
                <a:buFont typeface="Times New Roman" panose="02020603050405020304" pitchFamily="18" charset="0"/>
                <a:buNone/>
              </a:pPr>
              <a:t>80</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26.11 Die Elektronische Verzollung</a:t>
            </a:r>
          </a:p>
        </p:txBody>
      </p:sp>
      <p:sp>
        <p:nvSpPr>
          <p:cNvPr id="94212"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94213"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03400"/>
            <a:ext cx="5791200" cy="34671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70B0BB03-9ED5-4A43-B19D-F555021D0201}" type="slidenum">
              <a:rPr lang="de-CH" altLang="de-DE"/>
              <a:pPr eaLnBrk="1">
                <a:lnSpc>
                  <a:spcPct val="93000"/>
                </a:lnSpc>
                <a:buClr>
                  <a:srgbClr val="000000"/>
                </a:buClr>
                <a:buSzPct val="100000"/>
                <a:buFont typeface="Times New Roman" panose="02020603050405020304" pitchFamily="18" charset="0"/>
                <a:buNone/>
              </a:pPr>
              <a:t>81</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26.11 Die Elektronische Verzollung</a:t>
            </a:r>
          </a:p>
        </p:txBody>
      </p:sp>
      <p:sp>
        <p:nvSpPr>
          <p:cNvPr id="95236"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95237"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875" y="1482725"/>
            <a:ext cx="2303463" cy="46831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D1C725BE-D1FC-4D4F-8051-A1761A3C382F}" type="slidenum">
              <a:rPr lang="de-CH" altLang="de-DE"/>
              <a:pPr eaLnBrk="1">
                <a:lnSpc>
                  <a:spcPct val="93000"/>
                </a:lnSpc>
                <a:buClr>
                  <a:srgbClr val="000000"/>
                </a:buClr>
                <a:buSzPct val="100000"/>
                <a:buFont typeface="Times New Roman" panose="02020603050405020304" pitchFamily="18" charset="0"/>
                <a:buNone/>
              </a:pPr>
              <a:t>82</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26.11 Die Elektronische Verzollung</a:t>
            </a:r>
          </a:p>
        </p:txBody>
      </p:sp>
      <p:sp>
        <p:nvSpPr>
          <p:cNvPr id="96260"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96261"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392363"/>
            <a:ext cx="7881937" cy="24765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24987380-7263-4B84-8F52-ECFD4597682B}" type="slidenum">
              <a:rPr lang="de-CH" altLang="de-DE"/>
              <a:pPr eaLnBrk="1">
                <a:lnSpc>
                  <a:spcPct val="93000"/>
                </a:lnSpc>
                <a:buClr>
                  <a:srgbClr val="000000"/>
                </a:buClr>
                <a:buSzPct val="100000"/>
                <a:buFont typeface="Times New Roman" panose="02020603050405020304" pitchFamily="18" charset="0"/>
                <a:buNone/>
              </a:pPr>
              <a:t>83</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26.11 Die Elektronische Verzollung</a:t>
            </a:r>
          </a:p>
        </p:txBody>
      </p:sp>
      <p:sp>
        <p:nvSpPr>
          <p:cNvPr id="97284"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97285"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025" y="1450975"/>
            <a:ext cx="2373313" cy="47863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7" name="Picture 4" descr="In der zweiten Jahreshälfte könnte sich das Blatt bei den PC-Verkäufen laut Marktforschern weider zum Besseren wen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75275"/>
            <a:ext cx="15287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FB2A9D51-0C71-4120-A8AE-8940F7AF44FE}" type="slidenum">
              <a:rPr lang="de-CH" altLang="de-DE"/>
              <a:pPr eaLnBrk="1">
                <a:lnSpc>
                  <a:spcPct val="93000"/>
                </a:lnSpc>
                <a:buClr>
                  <a:srgbClr val="000000"/>
                </a:buClr>
                <a:buSzPct val="100000"/>
                <a:buFont typeface="Times New Roman" panose="02020603050405020304" pitchFamily="18" charset="0"/>
                <a:buNone/>
              </a:pPr>
              <a:t>84</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26.11 Die Elektronische Verzollung</a:t>
            </a:r>
          </a:p>
        </p:txBody>
      </p:sp>
      <p:sp>
        <p:nvSpPr>
          <p:cNvPr id="98308"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pic>
        <p:nvPicPr>
          <p:cNvPr id="98309" name="Picture 2" descr="http://www.arbeka.de/images/fotolia_4811867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476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955800"/>
            <a:ext cx="4687887" cy="3295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33A3F660-E78D-47F5-A1AB-ADC0B432DB68}" type="slidenum">
              <a:rPr lang="de-CH" altLang="de-DE"/>
              <a:pPr eaLnBrk="1">
                <a:lnSpc>
                  <a:spcPct val="93000"/>
                </a:lnSpc>
                <a:buClr>
                  <a:srgbClr val="000000"/>
                </a:buClr>
                <a:buSzPct val="100000"/>
                <a:buFont typeface="Times New Roman" panose="02020603050405020304" pitchFamily="18" charset="0"/>
                <a:buNone/>
              </a:pPr>
              <a:t>85</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26.12 Die Incoterms (Lieferbedingungen)</a:t>
            </a:r>
          </a:p>
        </p:txBody>
      </p:sp>
      <p:sp>
        <p:nvSpPr>
          <p:cNvPr id="99332"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99333" name="Textfeld 2"/>
          <p:cNvSpPr txBox="1">
            <a:spLocks noChangeArrowheads="1"/>
          </p:cNvSpPr>
          <p:nvPr/>
        </p:nvSpPr>
        <p:spPr bwMode="auto">
          <a:xfrm>
            <a:off x="7164388" y="404813"/>
            <a:ext cx="1684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84 Skript</a:t>
            </a:r>
          </a:p>
        </p:txBody>
      </p:sp>
      <p:pic>
        <p:nvPicPr>
          <p:cNvPr id="993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414463"/>
            <a:ext cx="7042150" cy="4694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6E4CE6CF-DEAE-47EF-B0E6-37AED972D9D1}" type="slidenum">
              <a:rPr lang="de-CH" altLang="de-DE"/>
              <a:pPr eaLnBrk="1">
                <a:lnSpc>
                  <a:spcPct val="93000"/>
                </a:lnSpc>
                <a:buClr>
                  <a:srgbClr val="000000"/>
                </a:buClr>
                <a:buSzPct val="100000"/>
                <a:buFont typeface="Times New Roman" panose="02020603050405020304" pitchFamily="18" charset="0"/>
                <a:buNone/>
              </a:pPr>
              <a:t>86</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26.12 Die Incoterms (Lieferbedingungen)</a:t>
            </a:r>
          </a:p>
        </p:txBody>
      </p:sp>
      <p:sp>
        <p:nvSpPr>
          <p:cNvPr id="100356"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0357" name="Textfeld 1"/>
          <p:cNvSpPr txBox="1">
            <a:spLocks noChangeArrowheads="1"/>
          </p:cNvSpPr>
          <p:nvPr/>
        </p:nvSpPr>
        <p:spPr bwMode="auto">
          <a:xfrm>
            <a:off x="898525" y="2387600"/>
            <a:ext cx="70993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3600"/>
              <a:t>Zweck der Incoterms</a:t>
            </a:r>
          </a:p>
          <a:p>
            <a:pPr eaLnBrk="1">
              <a:lnSpc>
                <a:spcPct val="93000"/>
              </a:lnSpc>
              <a:buClr>
                <a:srgbClr val="000000"/>
              </a:buClr>
              <a:buSzPct val="100000"/>
              <a:buFont typeface="Arial" panose="020B0604020202020204" pitchFamily="34" charset="0"/>
              <a:buChar char="•"/>
            </a:pPr>
            <a:r>
              <a:rPr lang="de-CH" altLang="de-DE" sz="3600"/>
              <a:t>Anwendung und Gültigkeit</a:t>
            </a:r>
          </a:p>
          <a:p>
            <a:pPr eaLnBrk="1">
              <a:lnSpc>
                <a:spcPct val="93000"/>
              </a:lnSpc>
              <a:buClr>
                <a:srgbClr val="000000"/>
              </a:buClr>
              <a:buSzPct val="100000"/>
              <a:buFont typeface="Arial" panose="020B0604020202020204" pitchFamily="34" charset="0"/>
              <a:buChar char="•"/>
            </a:pPr>
            <a:r>
              <a:rPr lang="de-CH" altLang="de-DE" sz="3600"/>
              <a:t>Was wird geregelt und was nicht</a:t>
            </a:r>
          </a:p>
          <a:p>
            <a:pPr eaLnBrk="1">
              <a:lnSpc>
                <a:spcPct val="93000"/>
              </a:lnSpc>
              <a:buClr>
                <a:srgbClr val="000000"/>
              </a:buClr>
              <a:buSzPct val="100000"/>
              <a:buFont typeface="Arial" panose="020B0604020202020204" pitchFamily="34" charset="0"/>
              <a:buChar char="•"/>
            </a:pPr>
            <a:r>
              <a:rPr lang="de-CH" altLang="de-DE" sz="3600"/>
              <a:t>Incoterms 2010 Broschüre</a:t>
            </a:r>
          </a:p>
        </p:txBody>
      </p:sp>
      <p:sp>
        <p:nvSpPr>
          <p:cNvPr id="100358" name="Textfeld 2"/>
          <p:cNvSpPr txBox="1">
            <a:spLocks noChangeArrowheads="1"/>
          </p:cNvSpPr>
          <p:nvPr/>
        </p:nvSpPr>
        <p:spPr bwMode="auto">
          <a:xfrm>
            <a:off x="7164388" y="404813"/>
            <a:ext cx="1684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84 Skript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F7003321-E66C-44D9-9C4C-DD466FE9FE10}" type="slidenum">
              <a:rPr lang="de-CH" altLang="de-DE"/>
              <a:pPr eaLnBrk="1">
                <a:lnSpc>
                  <a:spcPct val="93000"/>
                </a:lnSpc>
                <a:buClr>
                  <a:srgbClr val="000000"/>
                </a:buClr>
                <a:buSzPct val="100000"/>
                <a:buFont typeface="Times New Roman" panose="02020603050405020304" pitchFamily="18" charset="0"/>
                <a:buNone/>
              </a:pPr>
              <a:t>87</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26.12 Die Incoterms (Lieferbedingungen)</a:t>
            </a:r>
          </a:p>
        </p:txBody>
      </p:sp>
      <p:sp>
        <p:nvSpPr>
          <p:cNvPr id="101380"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1381" name="Textfeld 1"/>
          <p:cNvSpPr txBox="1">
            <a:spLocks noChangeArrowheads="1"/>
          </p:cNvSpPr>
          <p:nvPr/>
        </p:nvSpPr>
        <p:spPr bwMode="auto">
          <a:xfrm>
            <a:off x="611188" y="1557338"/>
            <a:ext cx="47561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3600"/>
              <a:t>Zweck der Incoterms</a:t>
            </a:r>
          </a:p>
        </p:txBody>
      </p:sp>
      <p:sp>
        <p:nvSpPr>
          <p:cNvPr id="101382" name="Textfeld 2"/>
          <p:cNvSpPr txBox="1">
            <a:spLocks noChangeArrowheads="1"/>
          </p:cNvSpPr>
          <p:nvPr/>
        </p:nvSpPr>
        <p:spPr bwMode="auto">
          <a:xfrm>
            <a:off x="7164388" y="404813"/>
            <a:ext cx="1684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84 Skript</a:t>
            </a:r>
          </a:p>
        </p:txBody>
      </p:sp>
      <p:sp>
        <p:nvSpPr>
          <p:cNvPr id="2" name="Textfeld 1"/>
          <p:cNvSpPr txBox="1">
            <a:spLocks noChangeArrowheads="1"/>
          </p:cNvSpPr>
          <p:nvPr/>
        </p:nvSpPr>
        <p:spPr bwMode="auto">
          <a:xfrm>
            <a:off x="646113" y="2492375"/>
            <a:ext cx="614203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INCOTERMS = INTERNATIONAL COMMERCIAL TERMS</a:t>
            </a:r>
          </a:p>
          <a:p>
            <a:pPr eaLnBrk="1">
              <a:lnSpc>
                <a:spcPct val="93000"/>
              </a:lnSpc>
              <a:buClr>
                <a:srgbClr val="000000"/>
              </a:buClr>
              <a:buSzPct val="100000"/>
              <a:buFont typeface="Times New Roman" panose="02020603050405020304" pitchFamily="18" charset="0"/>
              <a:buNone/>
            </a:pPr>
            <a:r>
              <a:rPr lang="de-CH" altLang="de-DE"/>
              <a:t>			     (Internationale Handelsregeln)</a:t>
            </a:r>
          </a:p>
        </p:txBody>
      </p:sp>
      <p:sp>
        <p:nvSpPr>
          <p:cNvPr id="5" name="Explosion 2 4"/>
          <p:cNvSpPr/>
          <p:nvPr/>
        </p:nvSpPr>
        <p:spPr>
          <a:xfrm>
            <a:off x="-107950" y="3429000"/>
            <a:ext cx="9359900" cy="216058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endParaRPr lang="de-CH"/>
          </a:p>
        </p:txBody>
      </p:sp>
      <p:sp>
        <p:nvSpPr>
          <p:cNvPr id="11" name="Textfeld 10"/>
          <p:cNvSpPr txBox="1">
            <a:spLocks noChangeArrowheads="1"/>
          </p:cNvSpPr>
          <p:nvPr/>
        </p:nvSpPr>
        <p:spPr bwMode="auto">
          <a:xfrm>
            <a:off x="1741488" y="4117975"/>
            <a:ext cx="59261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a:t>Internationale Auslegung der Verpflichtungen zwischen Verkäufer und Käufer im Internationalen Handel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B7803FD4-FFDC-4497-87D0-AD4654D4ED34}" type="slidenum">
              <a:rPr lang="de-CH" altLang="de-DE"/>
              <a:pPr eaLnBrk="1">
                <a:lnSpc>
                  <a:spcPct val="93000"/>
                </a:lnSpc>
                <a:buClr>
                  <a:srgbClr val="000000"/>
                </a:buClr>
                <a:buSzPct val="100000"/>
                <a:buFont typeface="Times New Roman" panose="02020603050405020304" pitchFamily="18" charset="0"/>
                <a:buNone/>
              </a:pPr>
              <a:t>88</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26.12 Die Incoterms (Lieferbedingungen)</a:t>
            </a:r>
          </a:p>
        </p:txBody>
      </p:sp>
      <p:sp>
        <p:nvSpPr>
          <p:cNvPr id="102404"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2405" name="Textfeld 1"/>
          <p:cNvSpPr txBox="1">
            <a:spLocks noChangeArrowheads="1"/>
          </p:cNvSpPr>
          <p:nvPr/>
        </p:nvSpPr>
        <p:spPr bwMode="auto">
          <a:xfrm>
            <a:off x="611188" y="1557338"/>
            <a:ext cx="58594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3600"/>
              <a:t>Anwendung und Gültigkeit</a:t>
            </a:r>
          </a:p>
        </p:txBody>
      </p:sp>
      <p:sp>
        <p:nvSpPr>
          <p:cNvPr id="102406" name="Textfeld 2"/>
          <p:cNvSpPr txBox="1">
            <a:spLocks noChangeArrowheads="1"/>
          </p:cNvSpPr>
          <p:nvPr/>
        </p:nvSpPr>
        <p:spPr bwMode="auto">
          <a:xfrm>
            <a:off x="7164388" y="404813"/>
            <a:ext cx="1684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84 Skript</a:t>
            </a:r>
          </a:p>
        </p:txBody>
      </p:sp>
      <p:pic>
        <p:nvPicPr>
          <p:cNvPr id="102407" name="Picture 2" descr="http://hezo-market.de/hezo-market/wp-content/uploads/2013/04/header-hezo-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276475"/>
            <a:ext cx="7200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a:spLocks noChangeArrowheads="1"/>
          </p:cNvSpPr>
          <p:nvPr/>
        </p:nvSpPr>
        <p:spPr bwMode="auto">
          <a:xfrm>
            <a:off x="827088" y="4797425"/>
            <a:ext cx="6192837"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3600">
                <a:solidFill>
                  <a:srgbClr val="00B0F0"/>
                </a:solidFill>
              </a:rPr>
              <a:t>Nur bewegliche physisch greifbaren Güter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97DCA1AD-328D-4E02-8360-FD51C3E9E9F3}" type="slidenum">
              <a:rPr lang="de-CH" altLang="de-DE"/>
              <a:pPr eaLnBrk="1">
                <a:lnSpc>
                  <a:spcPct val="93000"/>
                </a:lnSpc>
                <a:buClr>
                  <a:srgbClr val="000000"/>
                </a:buClr>
                <a:buSzPct val="100000"/>
                <a:buFont typeface="Times New Roman" panose="02020603050405020304" pitchFamily="18" charset="0"/>
                <a:buNone/>
              </a:pPr>
              <a:t>89</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26.12 Die Incoterms (Lieferbedingungen)</a:t>
            </a:r>
          </a:p>
        </p:txBody>
      </p:sp>
      <p:sp>
        <p:nvSpPr>
          <p:cNvPr id="103428"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3429" name="Textfeld 1"/>
          <p:cNvSpPr txBox="1">
            <a:spLocks noChangeArrowheads="1"/>
          </p:cNvSpPr>
          <p:nvPr/>
        </p:nvSpPr>
        <p:spPr bwMode="auto">
          <a:xfrm>
            <a:off x="611188" y="1557338"/>
            <a:ext cx="58594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3600"/>
              <a:t>Anwendung und Gültigkeit</a:t>
            </a:r>
          </a:p>
        </p:txBody>
      </p:sp>
      <p:sp>
        <p:nvSpPr>
          <p:cNvPr id="103430" name="Textfeld 2"/>
          <p:cNvSpPr txBox="1">
            <a:spLocks noChangeArrowheads="1"/>
          </p:cNvSpPr>
          <p:nvPr/>
        </p:nvSpPr>
        <p:spPr bwMode="auto">
          <a:xfrm>
            <a:off x="7164388" y="404813"/>
            <a:ext cx="1684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84 Skript</a:t>
            </a:r>
          </a:p>
        </p:txBody>
      </p:sp>
      <p:sp>
        <p:nvSpPr>
          <p:cNvPr id="2" name="Textfeld 1"/>
          <p:cNvSpPr txBox="1">
            <a:spLocks noChangeArrowheads="1"/>
          </p:cNvSpPr>
          <p:nvPr/>
        </p:nvSpPr>
        <p:spPr bwMode="auto">
          <a:xfrm>
            <a:off x="755650" y="2636838"/>
            <a:ext cx="619283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sz="3600">
                <a:solidFill>
                  <a:srgbClr val="00B0F0"/>
                </a:solidFill>
              </a:rPr>
              <a:t>Die Incoterms 2010 sind im Moment gültig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2"/>
          <p:cNvSpPr>
            <a:spLocks noChangeArrowheads="1"/>
          </p:cNvSpPr>
          <p:nvPr/>
        </p:nvSpPr>
        <p:spPr bwMode="auto">
          <a:xfrm>
            <a:off x="395288" y="476250"/>
            <a:ext cx="242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1. Das System Logistik</a:t>
            </a:r>
          </a:p>
        </p:txBody>
      </p:sp>
      <p:sp>
        <p:nvSpPr>
          <p:cNvPr id="7" name="Rechteck 6"/>
          <p:cNvSpPr/>
          <p:nvPr/>
        </p:nvSpPr>
        <p:spPr>
          <a:xfrm>
            <a:off x="539750" y="882650"/>
            <a:ext cx="7993063" cy="522288"/>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ea typeface="+mn-ea"/>
                <a:cs typeface="Arial Unicode MS" charset="0"/>
              </a:rPr>
              <a:t>Logistik versus Supply Chain Management </a:t>
            </a:r>
            <a:endParaRPr lang="de-CH" sz="2800" kern="0" dirty="0">
              <a:solidFill>
                <a:srgbClr val="0070C0"/>
              </a:solidFill>
              <a:latin typeface="Arial" charset="0"/>
              <a:ea typeface="+mn-ea"/>
              <a:cs typeface="Arial Unicode MS" charset="0"/>
            </a:endParaRPr>
          </a:p>
        </p:txBody>
      </p:sp>
      <p:sp>
        <p:nvSpPr>
          <p:cNvPr id="1946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CD59A7EF-3CDC-4FD6-A2AE-3917A0BF8A97}" type="slidenum">
              <a:rPr lang="de-CH" altLang="de-DE"/>
              <a:pPr eaLnBrk="1">
                <a:lnSpc>
                  <a:spcPct val="93000"/>
                </a:lnSpc>
                <a:buClr>
                  <a:srgbClr val="000000"/>
                </a:buClr>
                <a:buSzPct val="100000"/>
                <a:buFont typeface="Times New Roman" panose="02020603050405020304" pitchFamily="18" charset="0"/>
                <a:buNone/>
              </a:pPr>
              <a:t>9</a:t>
            </a:fld>
            <a:endParaRPr lang="de-CH" altLang="de-DE"/>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631950"/>
            <a:ext cx="8675687" cy="45339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A4C9B7B6-185F-4ABF-B40F-E96D855809DE}" type="slidenum">
              <a:rPr lang="de-CH" altLang="de-DE"/>
              <a:pPr eaLnBrk="1">
                <a:lnSpc>
                  <a:spcPct val="93000"/>
                </a:lnSpc>
                <a:buClr>
                  <a:srgbClr val="000000"/>
                </a:buClr>
                <a:buSzPct val="100000"/>
                <a:buFont typeface="Times New Roman" panose="02020603050405020304" pitchFamily="18" charset="0"/>
                <a:buNone/>
              </a:pPr>
              <a:t>90</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26.12 Die Incoterms (Lieferbedingungen)</a:t>
            </a:r>
          </a:p>
        </p:txBody>
      </p:sp>
      <p:sp>
        <p:nvSpPr>
          <p:cNvPr id="104452"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4453" name="Textfeld 1"/>
          <p:cNvSpPr txBox="1">
            <a:spLocks noChangeArrowheads="1"/>
          </p:cNvSpPr>
          <p:nvPr/>
        </p:nvSpPr>
        <p:spPr bwMode="auto">
          <a:xfrm>
            <a:off x="395288" y="1597025"/>
            <a:ext cx="427831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3600"/>
              <a:t>Was wird geregelt</a:t>
            </a:r>
          </a:p>
        </p:txBody>
      </p:sp>
      <p:sp>
        <p:nvSpPr>
          <p:cNvPr id="104454" name="Textfeld 2"/>
          <p:cNvSpPr txBox="1">
            <a:spLocks noChangeArrowheads="1"/>
          </p:cNvSpPr>
          <p:nvPr/>
        </p:nvSpPr>
        <p:spPr bwMode="auto">
          <a:xfrm>
            <a:off x="7164388" y="404813"/>
            <a:ext cx="1684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84 Skript</a:t>
            </a:r>
          </a:p>
        </p:txBody>
      </p:sp>
      <p:pic>
        <p:nvPicPr>
          <p:cNvPr id="1044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08275"/>
            <a:ext cx="8755062" cy="17287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EDF0362B-83C1-49F4-B61C-8D1DC472FBC3}" type="slidenum">
              <a:rPr lang="de-CH" altLang="de-DE"/>
              <a:pPr eaLnBrk="1">
                <a:lnSpc>
                  <a:spcPct val="93000"/>
                </a:lnSpc>
                <a:buClr>
                  <a:srgbClr val="000000"/>
                </a:buClr>
                <a:buSzPct val="100000"/>
                <a:buFont typeface="Times New Roman" panose="02020603050405020304" pitchFamily="18" charset="0"/>
                <a:buNone/>
              </a:pPr>
              <a:t>91</a:t>
            </a:fld>
            <a:endParaRPr lang="de-CH" altLang="de-DE"/>
          </a:p>
        </p:txBody>
      </p:sp>
      <p:sp>
        <p:nvSpPr>
          <p:cNvPr id="8" name="Rechteck 7"/>
          <p:cNvSpPr/>
          <p:nvPr/>
        </p:nvSpPr>
        <p:spPr>
          <a:xfrm>
            <a:off x="508000" y="908050"/>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26.12 Die Incoterms (Lieferbedingungen)</a:t>
            </a:r>
          </a:p>
        </p:txBody>
      </p:sp>
      <p:sp>
        <p:nvSpPr>
          <p:cNvPr id="105476"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5477" name="Textfeld 1"/>
          <p:cNvSpPr txBox="1">
            <a:spLocks noChangeArrowheads="1"/>
          </p:cNvSpPr>
          <p:nvPr/>
        </p:nvSpPr>
        <p:spPr bwMode="auto">
          <a:xfrm>
            <a:off x="395288" y="1597025"/>
            <a:ext cx="538003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3600"/>
              <a:t>Was wird nicht geregelt</a:t>
            </a:r>
          </a:p>
        </p:txBody>
      </p:sp>
      <p:sp>
        <p:nvSpPr>
          <p:cNvPr id="105478" name="Textfeld 2"/>
          <p:cNvSpPr txBox="1">
            <a:spLocks noChangeArrowheads="1"/>
          </p:cNvSpPr>
          <p:nvPr/>
        </p:nvSpPr>
        <p:spPr bwMode="auto">
          <a:xfrm>
            <a:off x="7164388" y="404813"/>
            <a:ext cx="1684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84 Skript</a:t>
            </a:r>
          </a:p>
        </p:txBody>
      </p:sp>
      <p:pic>
        <p:nvPicPr>
          <p:cNvPr id="1054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681288"/>
            <a:ext cx="8407400" cy="2260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9C23243B-8126-4FE7-A1D9-F4C05954614D}" type="slidenum">
              <a:rPr lang="de-CH" altLang="de-DE"/>
              <a:pPr eaLnBrk="1">
                <a:lnSpc>
                  <a:spcPct val="93000"/>
                </a:lnSpc>
                <a:buClr>
                  <a:srgbClr val="000000"/>
                </a:buClr>
                <a:buSzPct val="100000"/>
                <a:buFont typeface="Times New Roman" panose="02020603050405020304" pitchFamily="18" charset="0"/>
                <a:buNone/>
              </a:pPr>
              <a:t>92</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26.12 Die Incoterms (Lieferbedingungen)</a:t>
            </a:r>
          </a:p>
        </p:txBody>
      </p:sp>
      <p:sp>
        <p:nvSpPr>
          <p:cNvPr id="106500"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6501" name="Textfeld 1"/>
          <p:cNvSpPr txBox="1">
            <a:spLocks noChangeArrowheads="1"/>
          </p:cNvSpPr>
          <p:nvPr/>
        </p:nvSpPr>
        <p:spPr bwMode="auto">
          <a:xfrm>
            <a:off x="1279525" y="2924175"/>
            <a:ext cx="58848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lnSpc>
                <a:spcPct val="93000"/>
              </a:lnSpc>
              <a:buClr>
                <a:srgbClr val="000000"/>
              </a:buClr>
              <a:buSzPct val="100000"/>
              <a:buFont typeface="Arial" panose="020B0604020202020204" pitchFamily="34" charset="0"/>
              <a:buChar char="•"/>
            </a:pPr>
            <a:r>
              <a:rPr lang="de-CH" altLang="de-DE" sz="3600"/>
              <a:t>Incoterms 2010 Broschüre</a:t>
            </a:r>
          </a:p>
        </p:txBody>
      </p:sp>
      <p:sp>
        <p:nvSpPr>
          <p:cNvPr id="106502" name="Textfeld 2"/>
          <p:cNvSpPr txBox="1">
            <a:spLocks noChangeArrowheads="1"/>
          </p:cNvSpPr>
          <p:nvPr/>
        </p:nvSpPr>
        <p:spPr bwMode="auto">
          <a:xfrm>
            <a:off x="7164388" y="404813"/>
            <a:ext cx="1684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a:t>Seite 84 Skript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972B72B1-9977-429D-A0EB-947365E0A92A}" type="slidenum">
              <a:rPr lang="de-CH" altLang="de-DE"/>
              <a:pPr eaLnBrk="1">
                <a:lnSpc>
                  <a:spcPct val="93000"/>
                </a:lnSpc>
                <a:buClr>
                  <a:srgbClr val="000000"/>
                </a:buClr>
                <a:buSzPct val="100000"/>
                <a:buFont typeface="Times New Roman" panose="02020603050405020304" pitchFamily="18" charset="0"/>
                <a:buNone/>
              </a:pPr>
              <a:t>93</a:t>
            </a:fld>
            <a:endParaRPr lang="de-CH" altLang="de-DE"/>
          </a:p>
        </p:txBody>
      </p:sp>
      <p:sp>
        <p:nvSpPr>
          <p:cNvPr id="8" name="Rechteck 7"/>
          <p:cNvSpPr/>
          <p:nvPr/>
        </p:nvSpPr>
        <p:spPr>
          <a:xfrm>
            <a:off x="508000" y="209550"/>
            <a:ext cx="7880350" cy="339725"/>
          </a:xfrm>
          <a:prstGeom prst="rect">
            <a:avLst/>
          </a:prstGeom>
        </p:spPr>
        <p:txBody>
          <a:bodyPr>
            <a:spAutoFit/>
          </a:bodyPr>
          <a:lstStyle/>
          <a:p>
            <a:pPr defTabSz="914400" eaLnBrk="1" fontAlgn="auto" hangingPunct="1">
              <a:spcBef>
                <a:spcPts val="0"/>
              </a:spcBef>
              <a:spcAft>
                <a:spcPts val="0"/>
              </a:spcAft>
              <a:defRPr/>
            </a:pPr>
            <a:r>
              <a:rPr lang="de-CH" sz="1600" b="1" kern="0" dirty="0">
                <a:solidFill>
                  <a:srgbClr val="0070C0"/>
                </a:solidFill>
                <a:latin typeface="Arial" charset="0"/>
                <a:cs typeface="Arial Unicode MS" charset="0"/>
              </a:rPr>
              <a:t>26.12 Die Incoterms (Lieferbedingungen)</a:t>
            </a: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342688" cy="75612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66372F1A-12EE-4D1E-BC34-52EF58D543B8}" type="slidenum">
              <a:rPr lang="de-CH" altLang="de-DE"/>
              <a:pPr eaLnBrk="1">
                <a:lnSpc>
                  <a:spcPct val="93000"/>
                </a:lnSpc>
                <a:buClr>
                  <a:srgbClr val="000000"/>
                </a:buClr>
                <a:buSzPct val="100000"/>
                <a:buFont typeface="Times New Roman" panose="02020603050405020304" pitchFamily="18" charset="0"/>
                <a:buNone/>
              </a:pPr>
              <a:t>94</a:t>
            </a:fld>
            <a:endParaRPr lang="de-CH" altLang="de-DE"/>
          </a:p>
        </p:txBody>
      </p:sp>
      <p:sp>
        <p:nvSpPr>
          <p:cNvPr id="8" name="Rechteck 7"/>
          <p:cNvSpPr/>
          <p:nvPr/>
        </p:nvSpPr>
        <p:spPr>
          <a:xfrm>
            <a:off x="508000" y="890588"/>
            <a:ext cx="7880350" cy="523875"/>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26.13 Der Versand und Ladungspapiere</a:t>
            </a:r>
          </a:p>
        </p:txBody>
      </p:sp>
      <p:sp>
        <p:nvSpPr>
          <p:cNvPr id="108548"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8549" name="Rechteck 1"/>
          <p:cNvSpPr>
            <a:spLocks noChangeArrowheads="1"/>
          </p:cNvSpPr>
          <p:nvPr/>
        </p:nvSpPr>
        <p:spPr bwMode="auto">
          <a:xfrm>
            <a:off x="520700" y="1484313"/>
            <a:ext cx="77057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a:t>Bei jedem Transport ist die Mitführung bestimmter Frachtpapiere verpflichtend. Diese sind Beweisurkunden Abschluss und den Inhalt eines Frachtvertrages. Welche Formulare dies sind, ist abhängig von den verwendeten Transportmittel.</a:t>
            </a:r>
          </a:p>
        </p:txBody>
      </p:sp>
      <p:pic>
        <p:nvPicPr>
          <p:cNvPr id="108550" name="Picture 7" descr="Eisenbahn Geschenkideen für Bähn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732088"/>
            <a:ext cx="2238375"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9" descr="http://www.punktmagazin.ch/wp-content/uploads/2010/09/No22_06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2852738"/>
            <a:ext cx="23463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11" descr="http://img813.imageshack.us/img813/859/fgstakle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4076700"/>
            <a:ext cx="27098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Picture 15" descr="http://www.fahrschule-schoelermann.de/upload/694646_LKW_Tand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663" y="4102100"/>
            <a:ext cx="23796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DC2AF24C-6BD6-4458-ABD4-329A99A501E8}" type="slidenum">
              <a:rPr lang="de-CH" altLang="de-DE"/>
              <a:pPr eaLnBrk="1">
                <a:lnSpc>
                  <a:spcPct val="93000"/>
                </a:lnSpc>
                <a:buClr>
                  <a:srgbClr val="000000"/>
                </a:buClr>
                <a:buSzPct val="100000"/>
                <a:buFont typeface="Times New Roman" panose="02020603050405020304" pitchFamily="18" charset="0"/>
                <a:buNone/>
              </a:pPr>
              <a:t>95</a:t>
            </a:fld>
            <a:endParaRPr lang="de-CH" altLang="de-DE"/>
          </a:p>
        </p:txBody>
      </p:sp>
      <p:sp>
        <p:nvSpPr>
          <p:cNvPr id="8" name="Rechteck 7"/>
          <p:cNvSpPr/>
          <p:nvPr/>
        </p:nvSpPr>
        <p:spPr>
          <a:xfrm>
            <a:off x="508000" y="890588"/>
            <a:ext cx="7880350" cy="954087"/>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26.13 Der Versand und </a:t>
            </a:r>
          </a:p>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Ladungspapiere</a:t>
            </a:r>
          </a:p>
        </p:txBody>
      </p:sp>
      <p:sp>
        <p:nvSpPr>
          <p:cNvPr id="109572"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9573" name="Rechteck 1"/>
          <p:cNvSpPr>
            <a:spLocks noChangeArrowheads="1"/>
          </p:cNvSpPr>
          <p:nvPr/>
        </p:nvSpPr>
        <p:spPr bwMode="auto">
          <a:xfrm>
            <a:off x="395288" y="2852738"/>
            <a:ext cx="78486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b="1"/>
              <a:t>Frachtpapiere für die Luftfracht (Air-Waybill) </a:t>
            </a:r>
            <a:r>
              <a:rPr lang="de-CH" altLang="de-DE" sz="1100" b="1"/>
              <a:t>Muster 4</a:t>
            </a:r>
            <a:endParaRPr lang="de-CH" altLang="de-DE" b="1"/>
          </a:p>
          <a:p>
            <a:pPr eaLnBrk="1">
              <a:lnSpc>
                <a:spcPct val="93000"/>
              </a:lnSpc>
              <a:buClr>
                <a:srgbClr val="000000"/>
              </a:buClr>
              <a:buSzPct val="100000"/>
              <a:buFont typeface="Times New Roman" panose="02020603050405020304" pitchFamily="18" charset="0"/>
              <a:buNone/>
            </a:pPr>
            <a:endParaRPr lang="de-CH" altLang="de-DE"/>
          </a:p>
          <a:p>
            <a:pPr eaLnBrk="1">
              <a:lnSpc>
                <a:spcPct val="93000"/>
              </a:lnSpc>
              <a:buClr>
                <a:srgbClr val="000000"/>
              </a:buClr>
              <a:buSzPct val="100000"/>
              <a:buFont typeface="Times New Roman" panose="02020603050405020304" pitchFamily="18" charset="0"/>
              <a:buNone/>
            </a:pPr>
            <a:r>
              <a:rPr lang="de-CH" altLang="de-DE"/>
              <a:t>Sollen die Güter per Luftfracht transportiert werden, ist ein Luftfrachtbrief erforderlich. Für Lieferungen im Inland ist das Art. 1153 OR die Rechtsgrundlage, international gilt das Warschauer Abkommen. Die Frachtpapiere für die Luftfracht umfassen in der Regel zwei verschiedene Ausfertigungen. Der </a:t>
            </a:r>
            <a:r>
              <a:rPr lang="de-CH" altLang="de-DE" b="1"/>
              <a:t>House-Air-Waybill </a:t>
            </a:r>
            <a:r>
              <a:rPr lang="de-CH" altLang="de-DE"/>
              <a:t>wird vom Luftfrachtspediteur ausgegeben. Der </a:t>
            </a:r>
            <a:r>
              <a:rPr lang="de-CH" altLang="de-DE" b="1"/>
              <a:t>Master-Air-Waybill</a:t>
            </a:r>
            <a:r>
              <a:rPr lang="de-CH" altLang="de-DE"/>
              <a:t> wird von der jeweiligen Fluggesellschaft ausgestellt.</a:t>
            </a:r>
          </a:p>
        </p:txBody>
      </p:sp>
      <p:pic>
        <p:nvPicPr>
          <p:cNvPr id="109574" name="Picture 11" descr="http://img813.imageshack.us/img813/859/fgstakl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47650"/>
            <a:ext cx="2708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56CB1740-E448-42A1-841C-49A777E97ACA}" type="slidenum">
              <a:rPr lang="de-CH" altLang="de-DE"/>
              <a:pPr eaLnBrk="1">
                <a:lnSpc>
                  <a:spcPct val="93000"/>
                </a:lnSpc>
                <a:buClr>
                  <a:srgbClr val="000000"/>
                </a:buClr>
                <a:buSzPct val="100000"/>
                <a:buFont typeface="Times New Roman" panose="02020603050405020304" pitchFamily="18" charset="0"/>
                <a:buNone/>
              </a:pPr>
              <a:t>96</a:t>
            </a:fld>
            <a:endParaRPr lang="de-CH" altLang="de-DE"/>
          </a:p>
        </p:txBody>
      </p:sp>
      <p:pic>
        <p:nvPicPr>
          <p:cNvPr id="110595" name="Picture 11" descr="http://img813.imageshack.us/img813/859/fgstakl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47650"/>
            <a:ext cx="2708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2193"/>
            <a:ext cx="4320480" cy="63929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982B7E7E-6BCA-48C4-8D07-BDB720F79499}" type="slidenum">
              <a:rPr lang="de-CH" altLang="de-DE"/>
              <a:pPr eaLnBrk="1">
                <a:lnSpc>
                  <a:spcPct val="93000"/>
                </a:lnSpc>
                <a:buClr>
                  <a:srgbClr val="000000"/>
                </a:buClr>
                <a:buSzPct val="100000"/>
                <a:buFont typeface="Times New Roman" panose="02020603050405020304" pitchFamily="18" charset="0"/>
                <a:buNone/>
              </a:pPr>
              <a:t>97</a:t>
            </a:fld>
            <a:endParaRPr lang="de-CH" altLang="de-DE"/>
          </a:p>
        </p:txBody>
      </p:sp>
      <p:sp>
        <p:nvSpPr>
          <p:cNvPr id="8" name="Rechteck 7"/>
          <p:cNvSpPr/>
          <p:nvPr/>
        </p:nvSpPr>
        <p:spPr>
          <a:xfrm>
            <a:off x="508000" y="890588"/>
            <a:ext cx="7880350" cy="954087"/>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26.13 Der Versand und </a:t>
            </a:r>
          </a:p>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Ladungspapiere</a:t>
            </a:r>
          </a:p>
        </p:txBody>
      </p:sp>
      <p:sp>
        <p:nvSpPr>
          <p:cNvPr id="111620"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05477" name="Rechteck 1"/>
          <p:cNvSpPr>
            <a:spLocks noChangeArrowheads="1"/>
          </p:cNvSpPr>
          <p:nvPr/>
        </p:nvSpPr>
        <p:spPr bwMode="auto">
          <a:xfrm>
            <a:off x="684213" y="2457450"/>
            <a:ext cx="76327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defRPr/>
            </a:pPr>
            <a:r>
              <a:rPr lang="de-CH" b="1" dirty="0">
                <a:latin typeface="Arial" charset="0"/>
              </a:rPr>
              <a:t>Frachtpapiere für die Bahnfracht  (CIM – Frachtbrief) </a:t>
            </a:r>
            <a:r>
              <a:rPr lang="de-CH" sz="1050" b="1" dirty="0">
                <a:latin typeface="Arial" charset="0"/>
              </a:rPr>
              <a:t>Muster 5</a:t>
            </a:r>
            <a:endParaRPr lang="de-CH" b="1" dirty="0">
              <a:latin typeface="Arial" charset="0"/>
            </a:endParaRPr>
          </a:p>
          <a:p>
            <a:pPr eaLnBrk="1">
              <a:lnSpc>
                <a:spcPct val="93000"/>
              </a:lnSpc>
              <a:buClr>
                <a:srgbClr val="000000"/>
              </a:buClr>
              <a:buSzPct val="100000"/>
              <a:buFont typeface="Times New Roman" panose="02020603050405020304" pitchFamily="18" charset="0"/>
              <a:buNone/>
              <a:defRPr/>
            </a:pPr>
            <a:endParaRPr lang="de-CH" dirty="0">
              <a:latin typeface="Arial" charset="0"/>
            </a:endParaRPr>
          </a:p>
          <a:p>
            <a:pPr eaLnBrk="1">
              <a:lnSpc>
                <a:spcPct val="93000"/>
              </a:lnSpc>
              <a:buClr>
                <a:srgbClr val="000000"/>
              </a:buClr>
              <a:buSzPct val="100000"/>
              <a:buFont typeface="Times New Roman" panose="02020603050405020304" pitchFamily="18" charset="0"/>
              <a:buNone/>
              <a:defRPr/>
            </a:pPr>
            <a:r>
              <a:rPr lang="de-CH" dirty="0">
                <a:latin typeface="Arial" charset="0"/>
              </a:rPr>
              <a:t>Bei dieser Art der Fracht wird ein nationaler Bahnfrachtbrief benötigt. Dessen Notwendigkeit geht auf das nationale Frachtrecht zurück, das in der Schweiz im OR verankert ist. Der Bahnfrachtbrief besteht einerseits aus dem Frachtbrief, den der Empfänger erhält, und andererseits aus dem Frachtbriefdoppel, das der Absender erhält. Der internationale Bahnfrachtbrief ist genauso aufgebaut und ergibt sich aus dem Übereinkommen über den internationalen Eisenbahnverkehr (CIM).</a:t>
            </a:r>
          </a:p>
        </p:txBody>
      </p:sp>
      <p:pic>
        <p:nvPicPr>
          <p:cNvPr id="111622" name="Picture 7" descr="Eisenbahn Geschenkideen für Bähn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90513"/>
            <a:ext cx="2238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0B12B392-75CE-4EDA-9625-E0A4C1CB52CC}" type="slidenum">
              <a:rPr lang="de-CH" altLang="de-DE"/>
              <a:pPr eaLnBrk="1">
                <a:lnSpc>
                  <a:spcPct val="93000"/>
                </a:lnSpc>
                <a:buClr>
                  <a:srgbClr val="000000"/>
                </a:buClr>
                <a:buSzPct val="100000"/>
                <a:buFont typeface="Times New Roman" panose="02020603050405020304" pitchFamily="18" charset="0"/>
                <a:buNone/>
              </a:pPr>
              <a:t>98</a:t>
            </a:fld>
            <a:endParaRPr lang="de-CH" altLang="de-DE"/>
          </a:p>
        </p:txBody>
      </p:sp>
      <p:pic>
        <p:nvPicPr>
          <p:cNvPr id="112643" name="Picture 7" descr="Eisenbahn Geschenkideen für Bähn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90513"/>
            <a:ext cx="2238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88640"/>
            <a:ext cx="4506441" cy="67680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liennummernplatzhalter 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fld id="{64E141F2-C5FD-4BFB-A7DF-6B624AFD6526}" type="slidenum">
              <a:rPr lang="de-CH" altLang="de-DE"/>
              <a:pPr eaLnBrk="1">
                <a:lnSpc>
                  <a:spcPct val="93000"/>
                </a:lnSpc>
                <a:buClr>
                  <a:srgbClr val="000000"/>
                </a:buClr>
                <a:buSzPct val="100000"/>
                <a:buFont typeface="Times New Roman" panose="02020603050405020304" pitchFamily="18" charset="0"/>
                <a:buNone/>
              </a:pPr>
              <a:t>99</a:t>
            </a:fld>
            <a:endParaRPr lang="de-CH" altLang="de-DE"/>
          </a:p>
        </p:txBody>
      </p:sp>
      <p:sp>
        <p:nvSpPr>
          <p:cNvPr id="8" name="Rechteck 7"/>
          <p:cNvSpPr/>
          <p:nvPr/>
        </p:nvSpPr>
        <p:spPr>
          <a:xfrm>
            <a:off x="508000" y="890588"/>
            <a:ext cx="7880350" cy="954087"/>
          </a:xfrm>
          <a:prstGeom prst="rect">
            <a:avLst/>
          </a:prstGeom>
        </p:spPr>
        <p:txBody>
          <a:bodyPr>
            <a:spAutoFit/>
          </a:bodyPr>
          <a:lstStyle/>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26.13 Der Versand und </a:t>
            </a:r>
          </a:p>
          <a:p>
            <a:pPr defTabSz="914400" eaLnBrk="1" fontAlgn="auto" hangingPunct="1">
              <a:spcBef>
                <a:spcPts val="0"/>
              </a:spcBef>
              <a:spcAft>
                <a:spcPts val="0"/>
              </a:spcAft>
              <a:defRPr/>
            </a:pPr>
            <a:r>
              <a:rPr lang="de-CH" sz="2800" b="1" kern="0" dirty="0">
                <a:solidFill>
                  <a:srgbClr val="0070C0"/>
                </a:solidFill>
                <a:latin typeface="Arial" charset="0"/>
                <a:cs typeface="Arial Unicode MS" charset="0"/>
              </a:rPr>
              <a:t>Ladungspapiere</a:t>
            </a:r>
          </a:p>
        </p:txBody>
      </p:sp>
      <p:sp>
        <p:nvSpPr>
          <p:cNvPr id="113668" name="Rechteck 2"/>
          <p:cNvSpPr>
            <a:spLocks noChangeArrowheads="1"/>
          </p:cNvSpPr>
          <p:nvPr/>
        </p:nvSpPr>
        <p:spPr bwMode="auto">
          <a:xfrm>
            <a:off x="395288" y="476250"/>
            <a:ext cx="1679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CH" altLang="de-DE" sz="1600" b="1">
                <a:solidFill>
                  <a:srgbClr val="0070C0"/>
                </a:solidFill>
              </a:rPr>
              <a:t>26. Distribution</a:t>
            </a:r>
          </a:p>
        </p:txBody>
      </p:sp>
      <p:sp>
        <p:nvSpPr>
          <p:cNvPr id="113669" name="Rechteck 3"/>
          <p:cNvSpPr>
            <a:spLocks noChangeArrowheads="1"/>
          </p:cNvSpPr>
          <p:nvPr/>
        </p:nvSpPr>
        <p:spPr bwMode="auto">
          <a:xfrm>
            <a:off x="508000" y="2962275"/>
            <a:ext cx="80962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de-CH" altLang="de-DE" b="1"/>
              <a:t>Frachtpapiere für den Straßentransport (CMR – Frachtbrief) </a:t>
            </a:r>
            <a:r>
              <a:rPr lang="de-CH" altLang="de-DE" sz="1100" b="1"/>
              <a:t>Muster 6</a:t>
            </a:r>
            <a:endParaRPr lang="de-CH" altLang="de-DE" b="1"/>
          </a:p>
          <a:p>
            <a:pPr eaLnBrk="1">
              <a:lnSpc>
                <a:spcPct val="93000"/>
              </a:lnSpc>
              <a:buClr>
                <a:srgbClr val="000000"/>
              </a:buClr>
              <a:buSzPct val="100000"/>
              <a:buFont typeface="Times New Roman" panose="02020603050405020304" pitchFamily="18" charset="0"/>
              <a:buNone/>
            </a:pPr>
            <a:endParaRPr lang="de-CH" altLang="de-DE" b="1"/>
          </a:p>
          <a:p>
            <a:pPr eaLnBrk="1">
              <a:lnSpc>
                <a:spcPct val="93000"/>
              </a:lnSpc>
              <a:buClr>
                <a:srgbClr val="000000"/>
              </a:buClr>
              <a:buSzPct val="100000"/>
              <a:buFont typeface="Times New Roman" panose="02020603050405020304" pitchFamily="18" charset="0"/>
              <a:buNone/>
            </a:pPr>
            <a:r>
              <a:rPr lang="de-CH" altLang="de-DE"/>
              <a:t>Der Straßentransport erfolgt in der Regel mithilfe von LKWs oder Transportern. Hierfür ist ein nationaler Frachtbrief erforderlich, der die Adresse von Absender und Empfänger sowie Informationen zu den transportierten Gütern enthält. Die Pflicht zur Mitführung eines nationalen Frachtbriefs ergibt sich aus dem OR. Wenn der Transport ins Ausland erfolgt, ist ein grenzüberschreitender Frachtbrief erforderlich, der auch als </a:t>
            </a:r>
            <a:r>
              <a:rPr lang="de-CH" altLang="de-DE" b="1"/>
              <a:t>CMR-Frachtbrief</a:t>
            </a:r>
            <a:r>
              <a:rPr lang="de-CH" altLang="de-DE"/>
              <a:t> bezeichnet wird. Er enthält jedoch dieselben Informationen zur Fracht wie der nationale Frachtbrief.</a:t>
            </a:r>
          </a:p>
        </p:txBody>
      </p:sp>
      <p:pic>
        <p:nvPicPr>
          <p:cNvPr id="113670" name="Picture 15" descr="http://www.fahrschule-schoelermann.de/upload/694646_LKW_Tan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15888"/>
            <a:ext cx="237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2589</Words>
  <Application>Microsoft Office PowerPoint</Application>
  <PresentationFormat>Bildschirmpräsentation (4:3)</PresentationFormat>
  <Paragraphs>642</Paragraphs>
  <Slides>105</Slides>
  <Notes>3</Notes>
  <HiddenSlides>0</HiddenSlides>
  <MMClips>0</MMClips>
  <ScaleCrop>false</ScaleCrop>
  <HeadingPairs>
    <vt:vector size="4" baseType="variant">
      <vt:variant>
        <vt:lpstr>Design</vt:lpstr>
      </vt:variant>
      <vt:variant>
        <vt:i4>1</vt:i4>
      </vt:variant>
      <vt:variant>
        <vt:lpstr>Folientitel</vt:lpstr>
      </vt:variant>
      <vt:variant>
        <vt:i4>105</vt:i4>
      </vt:variant>
    </vt:vector>
  </HeadingPairs>
  <TitlesOfParts>
    <vt:vector size="106" baseType="lpstr">
      <vt:lpstr>1_Standarddesign</vt:lpstr>
      <vt:lpstr>PowerPoint-Präsentation</vt:lpstr>
      <vt:lpstr>PowerPoint-Präsentation</vt:lpstr>
      <vt:lpstr>PowerPoint-Präsentation</vt:lpstr>
      <vt:lpstr>PowerPoint-Präsentation</vt:lpstr>
      <vt:lpstr>PowerPoint-Präsentation</vt:lpstr>
      <vt:lpstr>PowerPoint-Präsentation</vt:lpstr>
      <vt:lpstr>Ablauforganisation einer Supply Chain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robert.wuest@stiebel-eltron.ch</dc:creator>
  <cp:lastModifiedBy>Daniela Schneider</cp:lastModifiedBy>
  <cp:revision>448</cp:revision>
  <cp:lastPrinted>2013-07-02T13:52:44Z</cp:lastPrinted>
  <dcterms:created xsi:type="dcterms:W3CDTF">1601-01-01T00:00:00Z</dcterms:created>
  <dcterms:modified xsi:type="dcterms:W3CDTF">2016-06-28T07:28:10Z</dcterms:modified>
</cp:coreProperties>
</file>